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388" r:id="rId2"/>
    <p:sldId id="386" r:id="rId3"/>
    <p:sldId id="381" r:id="rId4"/>
    <p:sldId id="387" r:id="rId5"/>
    <p:sldId id="390" r:id="rId6"/>
    <p:sldId id="391" r:id="rId7"/>
    <p:sldId id="392" r:id="rId8"/>
    <p:sldId id="305" r:id="rId9"/>
    <p:sldId id="294" r:id="rId10"/>
    <p:sldId id="304" r:id="rId11"/>
    <p:sldId id="372" r:id="rId12"/>
    <p:sldId id="382" r:id="rId13"/>
    <p:sldId id="383" r:id="rId14"/>
    <p:sldId id="384" r:id="rId15"/>
    <p:sldId id="385" r:id="rId16"/>
    <p:sldId id="389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DDFD8"/>
    <a:srgbClr val="239BD3"/>
    <a:srgbClr val="36B8E3"/>
    <a:srgbClr val="CCEFFC"/>
    <a:srgbClr val="BFEBFB"/>
    <a:srgbClr val="7FD7F7"/>
    <a:srgbClr val="0050AA"/>
    <a:srgbClr val="0967B9"/>
    <a:srgbClr val="44D7FB"/>
    <a:srgbClr val="5659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33" autoAdjust="0"/>
    <p:restoredTop sz="94660"/>
  </p:normalViewPr>
  <p:slideViewPr>
    <p:cSldViewPr snapToGrid="0">
      <p:cViewPr varScale="1">
        <p:scale>
          <a:sx n="83" d="100"/>
          <a:sy n="83" d="100"/>
        </p:scale>
        <p:origin x="40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sé Luiz de Paula Neto" userId="fa0c07aa86d62c0c" providerId="LiveId" clId="{18FF57C6-16EF-43DB-9EF0-306C68FC0EF9}"/>
    <pc:docChg chg="undo custSel modSld">
      <pc:chgData name="José Luiz de Paula Neto" userId="fa0c07aa86d62c0c" providerId="LiveId" clId="{18FF57C6-16EF-43DB-9EF0-306C68FC0EF9}" dt="2018-01-26T21:04:46.779" v="26" actId="1076"/>
      <pc:docMkLst>
        <pc:docMk/>
      </pc:docMkLst>
      <pc:sldChg chg="addSp delSp modSp addAnim delAnim">
        <pc:chgData name="José Luiz de Paula Neto" userId="fa0c07aa86d62c0c" providerId="LiveId" clId="{18FF57C6-16EF-43DB-9EF0-306C68FC0EF9}" dt="2018-01-26T21:04:46.779" v="26" actId="1076"/>
        <pc:sldMkLst>
          <pc:docMk/>
          <pc:sldMk cId="2837203078" sldId="325"/>
        </pc:sldMkLst>
        <pc:spChg chg="mod">
          <ac:chgData name="José Luiz de Paula Neto" userId="fa0c07aa86d62c0c" providerId="LiveId" clId="{18FF57C6-16EF-43DB-9EF0-306C68FC0EF9}" dt="2018-01-26T21:04:45.829" v="23" actId="6549"/>
          <ac:spMkLst>
            <pc:docMk/>
            <pc:sldMk cId="2837203078" sldId="325"/>
            <ac:spMk id="7" creationId="{00000000-0000-0000-0000-000000000000}"/>
          </ac:spMkLst>
        </pc:spChg>
        <pc:spChg chg="mod">
          <ac:chgData name="José Luiz de Paula Neto" userId="fa0c07aa86d62c0c" providerId="LiveId" clId="{18FF57C6-16EF-43DB-9EF0-306C68FC0EF9}" dt="2018-01-26T21:04:46.779" v="26" actId="1076"/>
          <ac:spMkLst>
            <pc:docMk/>
            <pc:sldMk cId="2837203078" sldId="325"/>
            <ac:spMk id="12" creationId="{00000000-0000-0000-0000-000000000000}"/>
          </ac:spMkLst>
        </pc:spChg>
        <pc:spChg chg="del">
          <ac:chgData name="José Luiz de Paula Neto" userId="fa0c07aa86d62c0c" providerId="LiveId" clId="{18FF57C6-16EF-43DB-9EF0-306C68FC0EF9}" dt="2018-01-26T11:11:59.704" v="13" actId="478"/>
          <ac:spMkLst>
            <pc:docMk/>
            <pc:sldMk cId="2837203078" sldId="325"/>
            <ac:spMk id="19" creationId="{00000000-0000-0000-0000-000000000000}"/>
          </ac:spMkLst>
        </pc:spChg>
        <pc:spChg chg="add mod">
          <ac:chgData name="José Luiz de Paula Neto" userId="fa0c07aa86d62c0c" providerId="LiveId" clId="{18FF57C6-16EF-43DB-9EF0-306C68FC0EF9}" dt="2018-01-26T11:11:55.879" v="11" actId="571"/>
          <ac:spMkLst>
            <pc:docMk/>
            <pc:sldMk cId="2837203078" sldId="325"/>
            <ac:spMk id="21" creationId="{DD60AB11-CAAA-4F31-9370-EE8660D6AA08}"/>
          </ac:spMkLst>
        </pc:spChg>
        <pc:spChg chg="add mod">
          <ac:chgData name="José Luiz de Paula Neto" userId="fa0c07aa86d62c0c" providerId="LiveId" clId="{18FF57C6-16EF-43DB-9EF0-306C68FC0EF9}" dt="2018-01-26T11:11:55.879" v="11" actId="571"/>
          <ac:spMkLst>
            <pc:docMk/>
            <pc:sldMk cId="2837203078" sldId="325"/>
            <ac:spMk id="22" creationId="{BE2F73B3-27D8-4ADA-8C20-C3822C308F38}"/>
          </ac:spMkLst>
        </pc:spChg>
        <pc:grpChg chg="add del">
          <ac:chgData name="José Luiz de Paula Neto" userId="fa0c07aa86d62c0c" providerId="LiveId" clId="{18FF57C6-16EF-43DB-9EF0-306C68FC0EF9}" dt="2018-01-26T21:04:45.687" v="22" actId="478"/>
          <ac:grpSpMkLst>
            <pc:docMk/>
            <pc:sldMk cId="2837203078" sldId="325"/>
            <ac:grpSpMk id="4" creationId="{00000000-0000-0000-0000-000000000000}"/>
          </ac:grpSpMkLst>
        </pc:grpChg>
        <pc:grpChg chg="add del">
          <ac:chgData name="José Luiz de Paula Neto" userId="fa0c07aa86d62c0c" providerId="LiveId" clId="{18FF57C6-16EF-43DB-9EF0-306C68FC0EF9}" dt="2018-01-26T21:04:46.055" v="24" actId="478"/>
          <ac:grpSpMkLst>
            <pc:docMk/>
            <pc:sldMk cId="2837203078" sldId="325"/>
            <ac:grpSpMk id="13" creationId="{00000000-0000-0000-0000-000000000000}"/>
          </ac:grpSpMkLst>
        </pc:grpChg>
        <pc:grpChg chg="del">
          <ac:chgData name="José Luiz de Paula Neto" userId="fa0c07aa86d62c0c" providerId="LiveId" clId="{18FF57C6-16EF-43DB-9EF0-306C68FC0EF9}" dt="2018-01-26T11:12:01.732" v="14" actId="478"/>
          <ac:grpSpMkLst>
            <pc:docMk/>
            <pc:sldMk cId="2837203078" sldId="325"/>
            <ac:grpSpMk id="16" creationId="{00000000-0000-0000-0000-000000000000}"/>
          </ac:grpSpMkLst>
        </pc:grpChg>
      </pc:sldChg>
      <pc:sldChg chg="modSp">
        <pc:chgData name="José Luiz de Paula Neto" userId="fa0c07aa86d62c0c" providerId="LiveId" clId="{18FF57C6-16EF-43DB-9EF0-306C68FC0EF9}" dt="2018-01-26T11:07:31.981" v="1" actId="1076"/>
        <pc:sldMkLst>
          <pc:docMk/>
          <pc:sldMk cId="1043408793" sldId="349"/>
        </pc:sldMkLst>
        <pc:picChg chg="mod">
          <ac:chgData name="José Luiz de Paula Neto" userId="fa0c07aa86d62c0c" providerId="LiveId" clId="{18FF57C6-16EF-43DB-9EF0-306C68FC0EF9}" dt="2018-01-26T11:07:31.981" v="1" actId="1076"/>
          <ac:picMkLst>
            <pc:docMk/>
            <pc:sldMk cId="1043408793" sldId="349"/>
            <ac:picMk id="5" creationId="{00000000-0000-0000-0000-000000000000}"/>
          </ac:picMkLst>
        </pc:pic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Pasta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pt-BR" sz="2400" dirty="0"/>
              <a:t>COMPARATIVO</a:t>
            </a:r>
            <a:r>
              <a:rPr lang="pt-BR" sz="2400" baseline="0" dirty="0"/>
              <a:t> DE </a:t>
            </a:r>
            <a:r>
              <a:rPr lang="pt-BR" sz="2400" baseline="0" dirty="0" smtClean="0"/>
              <a:t>EXPORTAÇÕES </a:t>
            </a:r>
            <a:r>
              <a:rPr lang="pt-BR" sz="2400" baseline="0" dirty="0" smtClean="0"/>
              <a:t> EM US$– </a:t>
            </a:r>
            <a:r>
              <a:rPr lang="pt-BR" sz="2400" baseline="0" dirty="0" smtClean="0"/>
              <a:t>2016/2017</a:t>
            </a:r>
            <a:endParaRPr lang="pt-BR" sz="2400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Planilha1!$B$1:$D$1</c:f>
              <c:strCache>
                <c:ptCount val="3"/>
                <c:pt idx="0">
                  <c:v>Brasil</c:v>
                </c:pt>
                <c:pt idx="1">
                  <c:v>Minas Gerais</c:v>
                </c:pt>
                <c:pt idx="2">
                  <c:v>Região</c:v>
                </c:pt>
              </c:strCache>
            </c:strRef>
          </c:cat>
          <c:val>
            <c:numRef>
              <c:f>Planilha1!$B$2:$D$2</c:f>
              <c:numCache>
                <c:formatCode>#,##0</c:formatCode>
                <c:ptCount val="3"/>
                <c:pt idx="0" formatCode="#,##0.00">
                  <c:v>217739200000</c:v>
                </c:pt>
                <c:pt idx="1">
                  <c:v>47270532152</c:v>
                </c:pt>
                <c:pt idx="2">
                  <c:v>6740311151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9D8-4E37-8BBE-8289FA12AB5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03864128"/>
        <c:axId val="403868392"/>
      </c:barChart>
      <c:catAx>
        <c:axId val="4038641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403868392"/>
        <c:crosses val="autoZero"/>
        <c:auto val="1"/>
        <c:lblAlgn val="ctr"/>
        <c:lblOffset val="100"/>
        <c:noMultiLvlLbl val="0"/>
      </c:catAx>
      <c:valAx>
        <c:axId val="4038683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/>
              </a:solidFill>
              <a:round/>
            </a:ln>
            <a:effectLst/>
          </c:spPr>
        </c:majorGridlines>
        <c:numFmt formatCode="#,##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4038641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6D0601-24D1-4243-BFD2-053D374A8230}" type="datetimeFigureOut">
              <a:rPr lang="en-US" smtClean="0"/>
              <a:t>4/26/2018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F3E677-5D4F-4C56-B104-01504E7F876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1336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F3E677-5D4F-4C56-B104-01504E7F876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53390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C872D-C668-4AF2-BCBD-16EDD74B9A2D}" type="datetimeFigureOut">
              <a:rPr lang="en-US" smtClean="0"/>
              <a:t>4/26/2018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7754-EB69-4271-83F0-4EC2174974D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2633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C872D-C668-4AF2-BCBD-16EDD74B9A2D}" type="datetimeFigureOut">
              <a:rPr lang="en-US" smtClean="0"/>
              <a:t>4/26/2018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7754-EB69-4271-83F0-4EC2174974D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0721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C872D-C668-4AF2-BCBD-16EDD74B9A2D}" type="datetimeFigureOut">
              <a:rPr lang="en-US" smtClean="0"/>
              <a:t>4/26/2018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7754-EB69-4271-83F0-4EC2174974D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032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ru-RU" dirty="0"/>
          </a:p>
        </p:txBody>
      </p:sp>
      <p:sp>
        <p:nvSpPr>
          <p:cNvPr id="11" name="Рисунок 3"/>
          <p:cNvSpPr>
            <a:spLocks noGrp="1"/>
          </p:cNvSpPr>
          <p:nvPr>
            <p:ph type="pic" sz="quarter" idx="16"/>
          </p:nvPr>
        </p:nvSpPr>
        <p:spPr>
          <a:xfrm>
            <a:off x="8878887" y="1721784"/>
            <a:ext cx="2474912" cy="2473325"/>
          </a:xfrm>
        </p:spPr>
        <p:txBody>
          <a:bodyPr/>
          <a:lstStyle/>
          <a:p>
            <a:endParaRPr lang="ru-RU"/>
          </a:p>
        </p:txBody>
      </p:sp>
      <p:sp>
        <p:nvSpPr>
          <p:cNvPr id="4" name="Рисунок 3"/>
          <p:cNvSpPr>
            <a:spLocks noGrp="1"/>
          </p:cNvSpPr>
          <p:nvPr>
            <p:ph type="pic" sz="quarter" idx="13"/>
          </p:nvPr>
        </p:nvSpPr>
        <p:spPr>
          <a:xfrm>
            <a:off x="954088" y="1721785"/>
            <a:ext cx="2474912" cy="2473325"/>
          </a:xfrm>
        </p:spPr>
        <p:txBody>
          <a:bodyPr/>
          <a:lstStyle/>
          <a:p>
            <a:endParaRPr lang="ru-RU"/>
          </a:p>
        </p:txBody>
      </p:sp>
      <p:sp>
        <p:nvSpPr>
          <p:cNvPr id="9" name="Рисунок 3"/>
          <p:cNvSpPr>
            <a:spLocks noGrp="1"/>
          </p:cNvSpPr>
          <p:nvPr>
            <p:ph type="pic" sz="quarter" idx="14"/>
          </p:nvPr>
        </p:nvSpPr>
        <p:spPr>
          <a:xfrm>
            <a:off x="3595689" y="1721784"/>
            <a:ext cx="2474912" cy="2473325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Рисунок 3"/>
          <p:cNvSpPr>
            <a:spLocks noGrp="1"/>
          </p:cNvSpPr>
          <p:nvPr>
            <p:ph type="pic" sz="quarter" idx="15"/>
          </p:nvPr>
        </p:nvSpPr>
        <p:spPr>
          <a:xfrm>
            <a:off x="6237289" y="1721785"/>
            <a:ext cx="2474912" cy="2473325"/>
          </a:xfr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73920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empty_p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1"/>
          <p:cNvSpPr>
            <a:spLocks noGrp="1"/>
          </p:cNvSpPr>
          <p:nvPr>
            <p:ph type="title" hasCustomPrompt="1"/>
          </p:nvPr>
        </p:nvSpPr>
        <p:spPr>
          <a:xfrm>
            <a:off x="2921000" y="266700"/>
            <a:ext cx="6350000" cy="558843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>
              <a:defRPr sz="3733" b="1" i="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4362451" y="837239"/>
            <a:ext cx="3467100" cy="267661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ctr">
              <a:buNone/>
              <a:defRPr sz="2133" b="1" i="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 dirty="0"/>
              <a:t>Subtext Goes Here</a:t>
            </a:r>
          </a:p>
        </p:txBody>
      </p:sp>
    </p:spTree>
    <p:extLst>
      <p:ext uri="{BB962C8B-B14F-4D97-AF65-F5344CB8AC3E}">
        <p14:creationId xmlns:p14="http://schemas.microsoft.com/office/powerpoint/2010/main" val="2346826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C872D-C668-4AF2-BCBD-16EDD74B9A2D}" type="datetimeFigureOut">
              <a:rPr lang="en-US" smtClean="0"/>
              <a:t>4/26/2018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7754-EB69-4271-83F0-4EC2174974D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276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C872D-C668-4AF2-BCBD-16EDD74B9A2D}" type="datetimeFigureOut">
              <a:rPr lang="en-US" smtClean="0"/>
              <a:t>4/26/2018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7754-EB69-4271-83F0-4EC2174974D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0357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C872D-C668-4AF2-BCBD-16EDD74B9A2D}" type="datetimeFigureOut">
              <a:rPr lang="en-US" smtClean="0"/>
              <a:t>4/26/2018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7754-EB69-4271-83F0-4EC2174974D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4471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C872D-C668-4AF2-BCBD-16EDD74B9A2D}" type="datetimeFigureOut">
              <a:rPr lang="en-US" smtClean="0"/>
              <a:t>4/26/2018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7754-EB69-4271-83F0-4EC2174974D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196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C872D-C668-4AF2-BCBD-16EDD74B9A2D}" type="datetimeFigureOut">
              <a:rPr lang="en-US" smtClean="0"/>
              <a:t>4/26/2018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7754-EB69-4271-83F0-4EC2174974D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829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C872D-C668-4AF2-BCBD-16EDD74B9A2D}" type="datetimeFigureOut">
              <a:rPr lang="en-US" smtClean="0"/>
              <a:t>4/26/2018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7754-EB69-4271-83F0-4EC2174974D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5020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C872D-C668-4AF2-BCBD-16EDD74B9A2D}" type="datetimeFigureOut">
              <a:rPr lang="en-US" smtClean="0"/>
              <a:t>4/26/2018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7754-EB69-4271-83F0-4EC2174974D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0468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C872D-C668-4AF2-BCBD-16EDD74B9A2D}" type="datetimeFigureOut">
              <a:rPr lang="en-US" smtClean="0"/>
              <a:t>4/26/2018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7754-EB69-4271-83F0-4EC2174974D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386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hyperlink" Target="http://powerpoint.sage-fox.com/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 t="-15000" b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 userDrawn="1"/>
        </p:nvSpPr>
        <p:spPr>
          <a:xfrm>
            <a:off x="0" y="1"/>
            <a:ext cx="12192000" cy="6858000"/>
          </a:xfrm>
          <a:prstGeom prst="rect">
            <a:avLst/>
          </a:prstGeom>
          <a:solidFill>
            <a:srgbClr val="CCEFFC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7C872D-C668-4AF2-BCBD-16EDD74B9A2D}" type="datetimeFigureOut">
              <a:rPr lang="en-US" smtClean="0"/>
              <a:t>4/26/2018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077754-EB69-4271-83F0-4EC2174974DC}" type="slidenum">
              <a:rPr lang="en-US" smtClean="0"/>
              <a:t>‹nº›</a:t>
            </a:fld>
            <a:endParaRPr lang="en-US"/>
          </a:p>
        </p:txBody>
      </p:sp>
      <p:pic>
        <p:nvPicPr>
          <p:cNvPr id="9" name="Picture 8">
            <a:hlinkClick r:id="rId16"/>
          </p:cNvPr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34800" y="6721476"/>
            <a:ext cx="457200" cy="124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49073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8" r:id="rId12"/>
    <p:sldLayoutId id="2147483680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5">
            <a:extLst>
              <a:ext uri="{FF2B5EF4-FFF2-40B4-BE49-F238E27FC236}">
                <a16:creationId xmlns:a16="http://schemas.microsoft.com/office/drawing/2014/main" id="{F367B8F3-D00A-4268-89DB-8DB3DC77B497}"/>
              </a:ext>
            </a:extLst>
          </p:cNvPr>
          <p:cNvGrpSpPr/>
          <p:nvPr/>
        </p:nvGrpSpPr>
        <p:grpSpPr>
          <a:xfrm>
            <a:off x="587047" y="2765782"/>
            <a:ext cx="6238142" cy="1326436"/>
            <a:chOff x="786772" y="789407"/>
            <a:chExt cx="5394960" cy="914400"/>
          </a:xfrm>
        </p:grpSpPr>
        <p:sp>
          <p:nvSpPr>
            <p:cNvPr id="5" name="Freeform 42">
              <a:extLst>
                <a:ext uri="{FF2B5EF4-FFF2-40B4-BE49-F238E27FC236}">
                  <a16:creationId xmlns:a16="http://schemas.microsoft.com/office/drawing/2014/main" id="{086A6235-A900-4A11-BA3B-8062035B04D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86772" y="789407"/>
              <a:ext cx="5394960" cy="914400"/>
            </a:xfrm>
            <a:custGeom>
              <a:avLst/>
              <a:gdLst>
                <a:gd name="connsiteX0" fmla="*/ 389286 w 5394960"/>
                <a:gd name="connsiteY0" fmla="*/ 0 h 914400"/>
                <a:gd name="connsiteX1" fmla="*/ 1045530 w 5394960"/>
                <a:gd name="connsiteY1" fmla="*/ 0 h 914400"/>
                <a:gd name="connsiteX2" fmla="*/ 4349430 w 5394960"/>
                <a:gd name="connsiteY2" fmla="*/ 0 h 914400"/>
                <a:gd name="connsiteX3" fmla="*/ 5005674 w 5394960"/>
                <a:gd name="connsiteY3" fmla="*/ 0 h 914400"/>
                <a:gd name="connsiteX4" fmla="*/ 5394960 w 5394960"/>
                <a:gd name="connsiteY4" fmla="*/ 457200 h 914400"/>
                <a:gd name="connsiteX5" fmla="*/ 5005674 w 5394960"/>
                <a:gd name="connsiteY5" fmla="*/ 914400 h 914400"/>
                <a:gd name="connsiteX6" fmla="*/ 4349430 w 5394960"/>
                <a:gd name="connsiteY6" fmla="*/ 914400 h 914400"/>
                <a:gd name="connsiteX7" fmla="*/ 1045530 w 5394960"/>
                <a:gd name="connsiteY7" fmla="*/ 914400 h 914400"/>
                <a:gd name="connsiteX8" fmla="*/ 389286 w 5394960"/>
                <a:gd name="connsiteY8" fmla="*/ 914400 h 914400"/>
                <a:gd name="connsiteX9" fmla="*/ 0 w 5394960"/>
                <a:gd name="connsiteY9" fmla="*/ 457200 h 914400"/>
                <a:gd name="connsiteX10" fmla="*/ 389286 w 5394960"/>
                <a:gd name="connsiteY10" fmla="*/ 0 h 914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394960" h="914400">
                  <a:moveTo>
                    <a:pt x="389286" y="0"/>
                  </a:moveTo>
                  <a:lnTo>
                    <a:pt x="1045530" y="0"/>
                  </a:lnTo>
                  <a:lnTo>
                    <a:pt x="4349430" y="0"/>
                  </a:lnTo>
                  <a:lnTo>
                    <a:pt x="5005674" y="0"/>
                  </a:lnTo>
                  <a:cubicBezTo>
                    <a:pt x="5220671" y="0"/>
                    <a:pt x="5394960" y="204695"/>
                    <a:pt x="5394960" y="457200"/>
                  </a:cubicBezTo>
                  <a:cubicBezTo>
                    <a:pt x="5394960" y="709705"/>
                    <a:pt x="5220671" y="914400"/>
                    <a:pt x="5005674" y="914400"/>
                  </a:cubicBezTo>
                  <a:lnTo>
                    <a:pt x="4349430" y="914400"/>
                  </a:lnTo>
                  <a:lnTo>
                    <a:pt x="1045530" y="914400"/>
                  </a:lnTo>
                  <a:lnTo>
                    <a:pt x="389286" y="914400"/>
                  </a:lnTo>
                  <a:cubicBezTo>
                    <a:pt x="174289" y="914400"/>
                    <a:pt x="0" y="709705"/>
                    <a:pt x="0" y="457200"/>
                  </a:cubicBezTo>
                  <a:cubicBezTo>
                    <a:pt x="0" y="204695"/>
                    <a:pt x="174289" y="0"/>
                    <a:pt x="389286" y="0"/>
                  </a:cubicBezTo>
                  <a:close/>
                </a:path>
              </a:pathLst>
            </a:custGeom>
            <a:solidFill>
              <a:srgbClr val="36B8E3">
                <a:alpha val="75000"/>
              </a:srgbClr>
            </a:solidFill>
            <a:ln w="6350">
              <a:solidFill>
                <a:schemeClr val="bg1"/>
              </a:solidFill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" name="TextBox 43">
              <a:extLst>
                <a:ext uri="{FF2B5EF4-FFF2-40B4-BE49-F238E27FC236}">
                  <a16:creationId xmlns:a16="http://schemas.microsoft.com/office/drawing/2014/main" id="{D10D4D79-E3A5-4D2F-9F73-DADED040AEE2}"/>
                </a:ext>
              </a:extLst>
            </p:cNvPr>
            <p:cNvSpPr txBox="1"/>
            <p:nvPr/>
          </p:nvSpPr>
          <p:spPr>
            <a:xfrm>
              <a:off x="923932" y="926565"/>
              <a:ext cx="5120640" cy="636512"/>
            </a:xfrm>
            <a:prstGeom prst="rect">
              <a:avLst/>
            </a:prstGeom>
            <a:noFill/>
          </p:spPr>
          <p:txBody>
            <a:bodyPr wrap="square" rtlCol="0" anchor="ctr" anchorCtr="1">
              <a:spAutoFit/>
            </a:bodyPr>
            <a:lstStyle/>
            <a:p>
              <a:pPr algn="ctr"/>
              <a:r>
                <a:rPr lang="en-US" sz="5400" b="1" dirty="0">
                  <a:solidFill>
                    <a:schemeClr val="bg1"/>
                  </a:solidFill>
                  <a:latin typeface="Candara" panose="020E0502030303020204" pitchFamily="34" charset="0"/>
                  <a:cs typeface="Estrangelo Edessa" panose="03080600000000000000" pitchFamily="66" charset="0"/>
                </a:rPr>
                <a:t>ZPE UBERABA</a:t>
              </a:r>
            </a:p>
          </p:txBody>
        </p:sp>
      </p:grpSp>
      <p:sp>
        <p:nvSpPr>
          <p:cNvPr id="8" name="Freeform 41">
            <a:extLst>
              <a:ext uri="{FF2B5EF4-FFF2-40B4-BE49-F238E27FC236}">
                <a16:creationId xmlns:a16="http://schemas.microsoft.com/office/drawing/2014/main" id="{4EF62FDC-64DB-4E8B-82D6-72454851C35D}"/>
              </a:ext>
            </a:extLst>
          </p:cNvPr>
          <p:cNvSpPr>
            <a:spLocks noChangeAspect="1"/>
          </p:cNvSpPr>
          <p:nvPr/>
        </p:nvSpPr>
        <p:spPr>
          <a:xfrm>
            <a:off x="2280107" y="3936305"/>
            <a:ext cx="4638867" cy="979821"/>
          </a:xfrm>
          <a:custGeom>
            <a:avLst/>
            <a:gdLst>
              <a:gd name="connsiteX0" fmla="*/ 389286 w 5394960"/>
              <a:gd name="connsiteY0" fmla="*/ 0 h 914400"/>
              <a:gd name="connsiteX1" fmla="*/ 1045530 w 5394960"/>
              <a:gd name="connsiteY1" fmla="*/ 0 h 914400"/>
              <a:gd name="connsiteX2" fmla="*/ 4349430 w 5394960"/>
              <a:gd name="connsiteY2" fmla="*/ 0 h 914400"/>
              <a:gd name="connsiteX3" fmla="*/ 5005674 w 5394960"/>
              <a:gd name="connsiteY3" fmla="*/ 0 h 914400"/>
              <a:gd name="connsiteX4" fmla="*/ 5394960 w 5394960"/>
              <a:gd name="connsiteY4" fmla="*/ 457200 h 914400"/>
              <a:gd name="connsiteX5" fmla="*/ 5005674 w 5394960"/>
              <a:gd name="connsiteY5" fmla="*/ 914400 h 914400"/>
              <a:gd name="connsiteX6" fmla="*/ 4349430 w 5394960"/>
              <a:gd name="connsiteY6" fmla="*/ 914400 h 914400"/>
              <a:gd name="connsiteX7" fmla="*/ 1045530 w 5394960"/>
              <a:gd name="connsiteY7" fmla="*/ 914400 h 914400"/>
              <a:gd name="connsiteX8" fmla="*/ 389286 w 5394960"/>
              <a:gd name="connsiteY8" fmla="*/ 914400 h 914400"/>
              <a:gd name="connsiteX9" fmla="*/ 0 w 5394960"/>
              <a:gd name="connsiteY9" fmla="*/ 457200 h 914400"/>
              <a:gd name="connsiteX10" fmla="*/ 389286 w 5394960"/>
              <a:gd name="connsiteY10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394960" h="914400">
                <a:moveTo>
                  <a:pt x="389286" y="0"/>
                </a:moveTo>
                <a:lnTo>
                  <a:pt x="1045530" y="0"/>
                </a:lnTo>
                <a:lnTo>
                  <a:pt x="4349430" y="0"/>
                </a:lnTo>
                <a:lnTo>
                  <a:pt x="5005674" y="0"/>
                </a:lnTo>
                <a:cubicBezTo>
                  <a:pt x="5220671" y="0"/>
                  <a:pt x="5394960" y="204695"/>
                  <a:pt x="5394960" y="457200"/>
                </a:cubicBezTo>
                <a:cubicBezTo>
                  <a:pt x="5394960" y="709705"/>
                  <a:pt x="5220671" y="914400"/>
                  <a:pt x="5005674" y="914400"/>
                </a:cubicBezTo>
                <a:lnTo>
                  <a:pt x="4349430" y="914400"/>
                </a:lnTo>
                <a:lnTo>
                  <a:pt x="1045530" y="914400"/>
                </a:lnTo>
                <a:lnTo>
                  <a:pt x="389286" y="914400"/>
                </a:lnTo>
                <a:cubicBezTo>
                  <a:pt x="174289" y="914400"/>
                  <a:pt x="0" y="709705"/>
                  <a:pt x="0" y="457200"/>
                </a:cubicBezTo>
                <a:cubicBezTo>
                  <a:pt x="0" y="204695"/>
                  <a:pt x="174289" y="0"/>
                  <a:pt x="389286" y="0"/>
                </a:cubicBezTo>
                <a:close/>
              </a:path>
            </a:pathLst>
          </a:custGeom>
          <a:solidFill>
            <a:srgbClr val="239BD3">
              <a:alpha val="75000"/>
            </a:srgbClr>
          </a:solidFill>
          <a:ln w="6350">
            <a:solidFill>
              <a:schemeClr val="bg1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000" b="1" i="1" dirty="0" err="1"/>
              <a:t>Novas</a:t>
            </a:r>
            <a:r>
              <a:rPr lang="en-US" sz="2000" b="1" i="1" dirty="0"/>
              <a:t> </a:t>
            </a:r>
            <a:r>
              <a:rPr lang="en-US" sz="2000" b="1" i="1" dirty="0" err="1"/>
              <a:t>Oportunidades</a:t>
            </a:r>
            <a:r>
              <a:rPr lang="en-US" sz="2000" b="1" i="1" dirty="0"/>
              <a:t> de </a:t>
            </a:r>
            <a:r>
              <a:rPr lang="en-US" sz="2000" b="1" i="1" dirty="0" err="1"/>
              <a:t>Investimentos</a:t>
            </a:r>
            <a:r>
              <a:rPr lang="en-US" sz="2000" b="1" i="1" dirty="0"/>
              <a:t> e </a:t>
            </a:r>
            <a:r>
              <a:rPr lang="en-US" sz="2000" b="1" i="1" dirty="0" err="1"/>
              <a:t>Exportação</a:t>
            </a:r>
            <a:endParaRPr lang="en-US" sz="2000" b="1" i="1" dirty="0"/>
          </a:p>
        </p:txBody>
      </p:sp>
    </p:spTree>
    <p:extLst>
      <p:ext uri="{BB962C8B-B14F-4D97-AF65-F5344CB8AC3E}">
        <p14:creationId xmlns:p14="http://schemas.microsoft.com/office/powerpoint/2010/main" val="4061699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1589" y="4380"/>
            <a:ext cx="12188825" cy="400110"/>
          </a:xfrm>
          <a:prstGeom prst="rect">
            <a:avLst/>
          </a:prstGeom>
          <a:solidFill>
            <a:srgbClr val="92D050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t-BR" sz="2000" b="1" dirty="0">
                <a:ln w="12700">
                  <a:noFill/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DADOS ECONÔMICOS DA REGIÃO</a:t>
            </a:r>
          </a:p>
        </p:txBody>
      </p:sp>
      <p:sp>
        <p:nvSpPr>
          <p:cNvPr id="6" name="Título 6"/>
          <p:cNvSpPr>
            <a:spLocks noGrp="1"/>
          </p:cNvSpPr>
          <p:nvPr>
            <p:ph type="title"/>
          </p:nvPr>
        </p:nvSpPr>
        <p:spPr>
          <a:xfrm>
            <a:off x="1487488" y="298336"/>
            <a:ext cx="9753600" cy="619472"/>
          </a:xfrm>
        </p:spPr>
        <p:txBody>
          <a:bodyPr>
            <a:normAutofit/>
          </a:bodyPr>
          <a:lstStyle/>
          <a:p>
            <a:pPr algn="ctr"/>
            <a:r>
              <a:rPr lang="pt-BR" sz="2400" b="1" dirty="0"/>
              <a:t>20 principais empresas exportadoras da região – Volume de exportação</a:t>
            </a:r>
          </a:p>
        </p:txBody>
      </p:sp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6741296"/>
              </p:ext>
            </p:extLst>
          </p:nvPr>
        </p:nvGraphicFramePr>
        <p:xfrm>
          <a:off x="3174" y="917808"/>
          <a:ext cx="12188826" cy="5940187"/>
        </p:xfrm>
        <a:graphic>
          <a:graphicData uri="http://schemas.openxmlformats.org/drawingml/2006/table">
            <a:tbl>
              <a:tblPr>
                <a:tableStyleId>{073A0DAA-6AF3-43AB-8588-CEC1D06C72B9}</a:tableStyleId>
              </a:tblPr>
              <a:tblGrid>
                <a:gridCol w="454242">
                  <a:extLst>
                    <a:ext uri="{9D8B030D-6E8A-4147-A177-3AD203B41FA5}">
                      <a16:colId xmlns:a16="http://schemas.microsoft.com/office/drawing/2014/main" val="2711482853"/>
                    </a:ext>
                  </a:extLst>
                </a:gridCol>
                <a:gridCol w="7002897">
                  <a:extLst>
                    <a:ext uri="{9D8B030D-6E8A-4147-A177-3AD203B41FA5}">
                      <a16:colId xmlns:a16="http://schemas.microsoft.com/office/drawing/2014/main" val="748201352"/>
                    </a:ext>
                  </a:extLst>
                </a:gridCol>
                <a:gridCol w="2195503">
                  <a:extLst>
                    <a:ext uri="{9D8B030D-6E8A-4147-A177-3AD203B41FA5}">
                      <a16:colId xmlns:a16="http://schemas.microsoft.com/office/drawing/2014/main" val="4052467479"/>
                    </a:ext>
                  </a:extLst>
                </a:gridCol>
                <a:gridCol w="2536184">
                  <a:extLst>
                    <a:ext uri="{9D8B030D-6E8A-4147-A177-3AD203B41FA5}">
                      <a16:colId xmlns:a16="http://schemas.microsoft.com/office/drawing/2014/main" val="3328491158"/>
                    </a:ext>
                  </a:extLst>
                </a:gridCol>
              </a:tblGrid>
              <a:tr h="389272">
                <a:tc>
                  <a:txBody>
                    <a:bodyPr/>
                    <a:lstStyle/>
                    <a:p>
                      <a:pPr algn="l" fontAlgn="b"/>
                      <a:r>
                        <a:rPr lang="pt-BR" sz="20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pt-BR" sz="2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2791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Nome da Empresa</a:t>
                      </a:r>
                      <a:endParaRPr lang="pt-BR" sz="2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2791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Localidade</a:t>
                      </a:r>
                      <a:endParaRPr lang="pt-BR" sz="2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2791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Faixa</a:t>
                      </a:r>
                      <a:endParaRPr lang="pt-BR" sz="2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2791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9318046"/>
                  </a:ext>
                </a:extLst>
              </a:tr>
              <a:tr h="306383"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 dirty="0">
                          <a:effectLst/>
                        </a:rPr>
                        <a:t>1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 dirty="0">
                          <a:effectLst/>
                        </a:rPr>
                        <a:t>COMPANHIA BRASILEIRA DE METALURGIA E MINERACAO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 dirty="0">
                          <a:effectLst/>
                        </a:rPr>
                        <a:t>ARAXA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</a:rPr>
                        <a:t>Acima de US$ 50 milhões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499495181"/>
                  </a:ext>
                </a:extLst>
              </a:tr>
              <a:tr h="276028"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>
                          <a:effectLst/>
                        </a:rPr>
                        <a:t>2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 dirty="0">
                          <a:effectLst/>
                        </a:rPr>
                        <a:t>AGROINDUSTRIAL SANTA JULIANA S/A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</a:rPr>
                        <a:t>SANTA JULIANA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</a:rPr>
                        <a:t>Acima de US$ 50 milhões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77621102"/>
                  </a:ext>
                </a:extLst>
              </a:tr>
              <a:tr h="276028"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>
                          <a:effectLst/>
                        </a:rPr>
                        <a:t>3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 dirty="0">
                          <a:effectLst/>
                        </a:rPr>
                        <a:t>USINA DELTA S.A.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 dirty="0">
                          <a:effectLst/>
                        </a:rPr>
                        <a:t>DELTA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 dirty="0">
                          <a:effectLst/>
                        </a:rPr>
                        <a:t>Acima de US$ 50 milhões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667365143"/>
                  </a:ext>
                </a:extLst>
              </a:tr>
              <a:tr h="276028"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>
                          <a:effectLst/>
                        </a:rPr>
                        <a:t>4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 dirty="0">
                          <a:effectLst/>
                        </a:rPr>
                        <a:t>MATABOI ALIMENTOS S.A.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 dirty="0">
                          <a:effectLst/>
                        </a:rPr>
                        <a:t>ARAGUARI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 dirty="0">
                          <a:effectLst/>
                        </a:rPr>
                        <a:t>Acima de US$ 50 milhões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242987631"/>
                  </a:ext>
                </a:extLst>
              </a:tr>
              <a:tr h="276028"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>
                          <a:effectLst/>
                        </a:rPr>
                        <a:t>5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 dirty="0">
                          <a:effectLst/>
                        </a:rPr>
                        <a:t>JBS S/A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 dirty="0">
                          <a:effectLst/>
                        </a:rPr>
                        <a:t>UBERLANDIA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 dirty="0">
                          <a:effectLst/>
                        </a:rPr>
                        <a:t>Acima de US$ 50 milhões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6869753"/>
                  </a:ext>
                </a:extLst>
              </a:tr>
              <a:tr h="276028"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>
                          <a:effectLst/>
                        </a:rPr>
                        <a:t>6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 dirty="0">
                          <a:effectLst/>
                        </a:rPr>
                        <a:t>JBS S/A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 dirty="0">
                          <a:effectLst/>
                        </a:rPr>
                        <a:t>ITUIUTABA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 dirty="0">
                          <a:effectLst/>
                        </a:rPr>
                        <a:t>Acima de US$ 50 milhões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461405619"/>
                  </a:ext>
                </a:extLst>
              </a:tr>
              <a:tr h="276028"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>
                          <a:effectLst/>
                        </a:rPr>
                        <a:t>7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 dirty="0">
                          <a:effectLst/>
                        </a:rPr>
                        <a:t>S A USINA CORURIPE ACUCAR E ALCOOL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 dirty="0">
                          <a:effectLst/>
                        </a:rPr>
                        <a:t>ITURAMA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 dirty="0">
                          <a:effectLst/>
                        </a:rPr>
                        <a:t>Acima de US$ 50 milhões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87464945"/>
                  </a:ext>
                </a:extLst>
              </a:tr>
              <a:tr h="276028"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>
                          <a:effectLst/>
                        </a:rPr>
                        <a:t>8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 dirty="0">
                          <a:effectLst/>
                        </a:rPr>
                        <a:t>EXPOCACCER- COOPERATIVA DOS CAFEICULTORES DO CERRADO LT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 dirty="0">
                          <a:effectLst/>
                        </a:rPr>
                        <a:t>PATROCINIO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</a:rPr>
                        <a:t>Acima de US$ 50 milhões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370378078"/>
                  </a:ext>
                </a:extLst>
              </a:tr>
              <a:tr h="276028"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>
                          <a:effectLst/>
                        </a:rPr>
                        <a:t>9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 dirty="0">
                          <a:effectLst/>
                        </a:rPr>
                        <a:t>SEMENTES SELECTA S/A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 dirty="0">
                          <a:effectLst/>
                        </a:rPr>
                        <a:t>ARAGUARI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 dirty="0">
                          <a:effectLst/>
                        </a:rPr>
                        <a:t>Acima de US$ 50 milhões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446523312"/>
                  </a:ext>
                </a:extLst>
              </a:tr>
              <a:tr h="276028"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>
                          <a:effectLst/>
                        </a:rPr>
                        <a:t>10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 dirty="0">
                          <a:effectLst/>
                        </a:rPr>
                        <a:t>VALE DO TIJUCO ACUCAR E ALCOOL S.A.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 dirty="0">
                          <a:effectLst/>
                        </a:rPr>
                        <a:t>UBERABA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 dirty="0">
                          <a:effectLst/>
                        </a:rPr>
                        <a:t>Acima de US$ 50 milhões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925842836"/>
                  </a:ext>
                </a:extLst>
              </a:tr>
              <a:tr h="276028"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>
                          <a:effectLst/>
                        </a:rPr>
                        <a:t>11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 dirty="0">
                          <a:effectLst/>
                        </a:rPr>
                        <a:t>CAFEBRAS COMERCIO DE CAFES DO BRASIL S/A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 dirty="0">
                          <a:effectLst/>
                        </a:rPr>
                        <a:t>PATROCINIO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 dirty="0">
                          <a:effectLst/>
                        </a:rPr>
                        <a:t>Acima de US$ 50 milhões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97356217"/>
                  </a:ext>
                </a:extLst>
              </a:tr>
              <a:tr h="276028"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>
                          <a:effectLst/>
                        </a:rPr>
                        <a:t>12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 dirty="0">
                          <a:effectLst/>
                        </a:rPr>
                        <a:t>EISA - EMPRESA INTERAGRICOLA S/A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 dirty="0">
                          <a:effectLst/>
                        </a:rPr>
                        <a:t>ARAGUARI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 dirty="0">
                          <a:effectLst/>
                        </a:rPr>
                        <a:t>Acima de US$ 50 milhões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98768752"/>
                  </a:ext>
                </a:extLst>
              </a:tr>
              <a:tr h="276028"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>
                          <a:effectLst/>
                        </a:rPr>
                        <a:t>13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 dirty="0">
                          <a:effectLst/>
                        </a:rPr>
                        <a:t>MULTIGRAIN S.A.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 dirty="0">
                          <a:effectLst/>
                        </a:rPr>
                        <a:t>UBERLANDIA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 dirty="0">
                          <a:effectLst/>
                        </a:rPr>
                        <a:t>Acima de US$ 50 milhões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646183633"/>
                  </a:ext>
                </a:extLst>
              </a:tr>
              <a:tr h="276028"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>
                          <a:effectLst/>
                        </a:rPr>
                        <a:t>14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>
                          <a:effectLst/>
                        </a:rPr>
                        <a:t>MITSUI ALIMENTOS LTDA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 dirty="0">
                          <a:effectLst/>
                        </a:rPr>
                        <a:t>ARAGUARI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 dirty="0">
                          <a:effectLst/>
                        </a:rPr>
                        <a:t>Acima de US$ 50 milhões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643130410"/>
                  </a:ext>
                </a:extLst>
              </a:tr>
              <a:tr h="276028"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>
                          <a:effectLst/>
                        </a:rPr>
                        <a:t>15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>
                          <a:effectLst/>
                        </a:rPr>
                        <a:t>JBS S/A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 dirty="0">
                          <a:effectLst/>
                        </a:rPr>
                        <a:t>ITURAMA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 dirty="0">
                          <a:effectLst/>
                        </a:rPr>
                        <a:t>Acima de US$ 50 milhões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698075261"/>
                  </a:ext>
                </a:extLst>
              </a:tr>
              <a:tr h="276028"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>
                          <a:effectLst/>
                        </a:rPr>
                        <a:t>16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>
                          <a:effectLst/>
                        </a:rPr>
                        <a:t>BUNGE ALIMENTOS S/A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 dirty="0">
                          <a:effectLst/>
                        </a:rPr>
                        <a:t>ARAGUARI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 dirty="0">
                          <a:effectLst/>
                        </a:rPr>
                        <a:t>Entre US$ 10 e 50 milhões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100328696"/>
                  </a:ext>
                </a:extLst>
              </a:tr>
              <a:tr h="276028"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>
                          <a:effectLst/>
                        </a:rPr>
                        <a:t>17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>
                          <a:effectLst/>
                        </a:rPr>
                        <a:t>CARGILL AGRICOLA S A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 dirty="0">
                          <a:effectLst/>
                        </a:rPr>
                        <a:t>UBERLANDIA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 dirty="0">
                          <a:effectLst/>
                        </a:rPr>
                        <a:t>Entre US$ 10 e 50 milhões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780955807"/>
                  </a:ext>
                </a:extLst>
              </a:tr>
              <a:tr h="276028"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>
                          <a:effectLst/>
                        </a:rPr>
                        <a:t>18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>
                          <a:effectLst/>
                        </a:rPr>
                        <a:t>EXPERIMENTAL AGRICOLA DO BRASIL LTDA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 dirty="0">
                          <a:effectLst/>
                        </a:rPr>
                        <a:t>PATROCINIO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 dirty="0">
                          <a:effectLst/>
                        </a:rPr>
                        <a:t>Entre US$ 10 e 50 milhões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58494531"/>
                  </a:ext>
                </a:extLst>
              </a:tr>
              <a:tr h="276028"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>
                          <a:effectLst/>
                        </a:rPr>
                        <a:t>19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 dirty="0">
                          <a:effectLst/>
                        </a:rPr>
                        <a:t>ITUIUTABA BIOENERGIA LTDA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</a:rPr>
                        <a:t>ITUIUTABA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 dirty="0">
                          <a:effectLst/>
                        </a:rPr>
                        <a:t>Entre US$ 10 e 50 milhões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96282552"/>
                  </a:ext>
                </a:extLst>
              </a:tr>
              <a:tr h="276028"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>
                          <a:effectLst/>
                        </a:rPr>
                        <a:t>20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 dirty="0">
                          <a:effectLst/>
                        </a:rPr>
                        <a:t>JBS S/A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</a:rPr>
                        <a:t>UBERABA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 dirty="0">
                          <a:effectLst/>
                        </a:rPr>
                        <a:t>Entre US$ 10 e 50 milhões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8552811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79676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Placeholder 16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206" y="1841802"/>
            <a:ext cx="5728097" cy="3455285"/>
          </a:xfrm>
          <a:solidFill>
            <a:schemeClr val="bg1">
              <a:lumMod val="85000"/>
            </a:schemeClr>
          </a:solidFill>
          <a:ln w="6350">
            <a:solidFill>
              <a:schemeClr val="bg1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  <a:reflection blurRad="6350" stA="50000" endA="300" endPos="38500" dist="50800" dir="5400000" sy="-100000" algn="bl" rotWithShape="0"/>
          </a:effectLst>
        </p:spPr>
      </p:pic>
      <p:pic>
        <p:nvPicPr>
          <p:cNvPr id="21" name="Picture Placeholder 20"/>
          <p:cNvPicPr>
            <a:picLocks noGrp="1" noChangeAspect="1"/>
          </p:cNvPicPr>
          <p:nvPr>
            <p:ph type="pic" sz="quarter" idx="14"/>
          </p:nvPr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7463" y="1800618"/>
            <a:ext cx="5728097" cy="3509924"/>
          </a:xfrm>
          <a:solidFill>
            <a:schemeClr val="bg1">
              <a:lumMod val="85000"/>
            </a:schemeClr>
          </a:solidFill>
          <a:ln w="6350">
            <a:solidFill>
              <a:schemeClr val="bg1"/>
            </a:solidFill>
          </a:ln>
          <a:effectLst>
            <a:reflection blurRad="6350" stA="50000" endA="300" endPos="38500" dist="50800" dir="5400000" sy="-100000" algn="bl" rotWithShape="0"/>
          </a:effectLst>
        </p:spPr>
      </p:pic>
      <p:grpSp>
        <p:nvGrpSpPr>
          <p:cNvPr id="34" name="Group 33"/>
          <p:cNvGrpSpPr/>
          <p:nvPr/>
        </p:nvGrpSpPr>
        <p:grpSpPr>
          <a:xfrm>
            <a:off x="128206" y="1238523"/>
            <a:ext cx="574040" cy="548640"/>
            <a:chOff x="976629" y="1160512"/>
            <a:chExt cx="574040" cy="548640"/>
          </a:xfrm>
        </p:grpSpPr>
        <p:sp>
          <p:nvSpPr>
            <p:cNvPr id="32" name="Teardrop 31"/>
            <p:cNvSpPr/>
            <p:nvPr/>
          </p:nvSpPr>
          <p:spPr>
            <a:xfrm rot="5400000">
              <a:off x="976629" y="1160512"/>
              <a:ext cx="548640" cy="548640"/>
            </a:xfrm>
            <a:prstGeom prst="teardrop">
              <a:avLst/>
            </a:prstGeom>
            <a:solidFill>
              <a:srgbClr val="36B8E3"/>
            </a:solidFill>
            <a:ln w="635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093469" y="1197313"/>
              <a:ext cx="457200" cy="4572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</a:rPr>
                <a:t>1</a:t>
              </a: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977463" y="1160424"/>
            <a:ext cx="574040" cy="548640"/>
            <a:chOff x="976629" y="1160512"/>
            <a:chExt cx="574040" cy="548640"/>
          </a:xfrm>
        </p:grpSpPr>
        <p:sp>
          <p:nvSpPr>
            <p:cNvPr id="36" name="Teardrop 35"/>
            <p:cNvSpPr/>
            <p:nvPr/>
          </p:nvSpPr>
          <p:spPr>
            <a:xfrm rot="5400000">
              <a:off x="976629" y="1160512"/>
              <a:ext cx="548640" cy="548640"/>
            </a:xfrm>
            <a:prstGeom prst="teardrop">
              <a:avLst/>
            </a:prstGeom>
            <a:solidFill>
              <a:srgbClr val="157EBF"/>
            </a:solidFill>
            <a:ln w="635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093469" y="1197313"/>
              <a:ext cx="457200" cy="4572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</a:rPr>
                <a:t>2</a:t>
              </a: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148114" y="258228"/>
            <a:ext cx="8403771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rgbClr val="56595E"/>
                </a:solidFill>
                <a:latin typeface="Candara" panose="020E0502030303020204" pitchFamily="34" charset="0"/>
              </a:rPr>
              <a:t>PROJETOS EM ELABORAÇÃO</a:t>
            </a:r>
          </a:p>
          <a:p>
            <a:pPr algn="ctr"/>
            <a:endParaRPr lang="en-US" dirty="0">
              <a:solidFill>
                <a:srgbClr val="56595E"/>
              </a:solidFill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9693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Placeholder 16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339" y="1841802"/>
            <a:ext cx="5177831" cy="3455285"/>
          </a:xfrm>
          <a:solidFill>
            <a:schemeClr val="bg1">
              <a:lumMod val="85000"/>
            </a:schemeClr>
          </a:solidFill>
          <a:ln w="6350">
            <a:solidFill>
              <a:schemeClr val="bg1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  <a:reflection blurRad="6350" stA="50000" endA="300" endPos="38500" dist="50800" dir="5400000" sy="-100000" algn="bl" rotWithShape="0"/>
          </a:effectLst>
        </p:spPr>
      </p:pic>
      <p:pic>
        <p:nvPicPr>
          <p:cNvPr id="21" name="Picture Placeholder 20"/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1657" y="1800618"/>
            <a:ext cx="5259709" cy="3509924"/>
          </a:xfrm>
          <a:solidFill>
            <a:schemeClr val="bg1">
              <a:lumMod val="85000"/>
            </a:schemeClr>
          </a:solidFill>
          <a:ln w="6350">
            <a:solidFill>
              <a:schemeClr val="bg1"/>
            </a:solidFill>
          </a:ln>
          <a:effectLst>
            <a:reflection blurRad="6350" stA="50000" endA="300" endPos="38500" dist="50800" dir="5400000" sy="-100000" algn="bl" rotWithShape="0"/>
          </a:effectLst>
        </p:spPr>
      </p:pic>
      <p:grpSp>
        <p:nvGrpSpPr>
          <p:cNvPr id="34" name="Group 33"/>
          <p:cNvGrpSpPr/>
          <p:nvPr/>
        </p:nvGrpSpPr>
        <p:grpSpPr>
          <a:xfrm>
            <a:off x="128206" y="1238523"/>
            <a:ext cx="574040" cy="548640"/>
            <a:chOff x="976629" y="1160512"/>
            <a:chExt cx="574040" cy="548640"/>
          </a:xfrm>
        </p:grpSpPr>
        <p:sp>
          <p:nvSpPr>
            <p:cNvPr id="32" name="Teardrop 31"/>
            <p:cNvSpPr/>
            <p:nvPr/>
          </p:nvSpPr>
          <p:spPr>
            <a:xfrm rot="5400000">
              <a:off x="976629" y="1160512"/>
              <a:ext cx="548640" cy="548640"/>
            </a:xfrm>
            <a:prstGeom prst="teardrop">
              <a:avLst/>
            </a:prstGeom>
            <a:solidFill>
              <a:srgbClr val="36B8E3"/>
            </a:solidFill>
            <a:ln w="635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093469" y="1197313"/>
              <a:ext cx="457200" cy="4572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</a:rPr>
                <a:t>3</a:t>
              </a: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977463" y="1160424"/>
            <a:ext cx="574040" cy="548640"/>
            <a:chOff x="976629" y="1160512"/>
            <a:chExt cx="574040" cy="548640"/>
          </a:xfrm>
        </p:grpSpPr>
        <p:sp>
          <p:nvSpPr>
            <p:cNvPr id="36" name="Teardrop 35"/>
            <p:cNvSpPr/>
            <p:nvPr/>
          </p:nvSpPr>
          <p:spPr>
            <a:xfrm rot="5400000">
              <a:off x="976629" y="1160512"/>
              <a:ext cx="548640" cy="548640"/>
            </a:xfrm>
            <a:prstGeom prst="teardrop">
              <a:avLst/>
            </a:prstGeom>
            <a:solidFill>
              <a:srgbClr val="157EBF"/>
            </a:solidFill>
            <a:ln w="635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093469" y="1197313"/>
              <a:ext cx="457200" cy="4572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</a:rPr>
                <a:t>4</a:t>
              </a: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148114" y="258228"/>
            <a:ext cx="8403771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rgbClr val="56595E"/>
                </a:solidFill>
                <a:latin typeface="Candara" panose="020E0502030303020204" pitchFamily="34" charset="0"/>
              </a:rPr>
              <a:t>PROJETOS EM ELABORAÇÃO</a:t>
            </a:r>
          </a:p>
          <a:p>
            <a:pPr algn="ctr"/>
            <a:endParaRPr lang="en-US" dirty="0">
              <a:solidFill>
                <a:srgbClr val="56595E"/>
              </a:solidFill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9588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Placeholder 16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339" y="1841802"/>
            <a:ext cx="5177831" cy="3455284"/>
          </a:xfrm>
          <a:solidFill>
            <a:schemeClr val="bg1">
              <a:lumMod val="85000"/>
            </a:schemeClr>
          </a:solidFill>
          <a:ln w="6350">
            <a:solidFill>
              <a:schemeClr val="bg1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  <a:reflection blurRad="6350" stA="50000" endA="300" endPos="38500" dist="50800" dir="5400000" sy="-100000" algn="bl" rotWithShape="0"/>
          </a:effectLst>
        </p:spPr>
      </p:pic>
      <p:pic>
        <p:nvPicPr>
          <p:cNvPr id="21" name="Picture Placeholder 20"/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1657" y="1802344"/>
            <a:ext cx="5259709" cy="3506472"/>
          </a:xfrm>
          <a:solidFill>
            <a:schemeClr val="bg1">
              <a:lumMod val="85000"/>
            </a:schemeClr>
          </a:solidFill>
          <a:ln w="6350">
            <a:solidFill>
              <a:schemeClr val="bg1"/>
            </a:solidFill>
          </a:ln>
          <a:effectLst>
            <a:reflection blurRad="6350" stA="50000" endA="300" endPos="38500" dist="50800" dir="5400000" sy="-100000" algn="bl" rotWithShape="0"/>
          </a:effectLst>
        </p:spPr>
      </p:pic>
      <p:grpSp>
        <p:nvGrpSpPr>
          <p:cNvPr id="34" name="Group 33"/>
          <p:cNvGrpSpPr/>
          <p:nvPr/>
        </p:nvGrpSpPr>
        <p:grpSpPr>
          <a:xfrm>
            <a:off x="128206" y="1238523"/>
            <a:ext cx="574040" cy="548640"/>
            <a:chOff x="976629" y="1160512"/>
            <a:chExt cx="574040" cy="548640"/>
          </a:xfrm>
        </p:grpSpPr>
        <p:sp>
          <p:nvSpPr>
            <p:cNvPr id="32" name="Teardrop 31"/>
            <p:cNvSpPr/>
            <p:nvPr/>
          </p:nvSpPr>
          <p:spPr>
            <a:xfrm rot="5400000">
              <a:off x="976629" y="1160512"/>
              <a:ext cx="548640" cy="548640"/>
            </a:xfrm>
            <a:prstGeom prst="teardrop">
              <a:avLst/>
            </a:prstGeom>
            <a:solidFill>
              <a:srgbClr val="36B8E3"/>
            </a:solidFill>
            <a:ln w="635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093469" y="1197313"/>
              <a:ext cx="457200" cy="4572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</a:rPr>
                <a:t>5</a:t>
              </a: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977463" y="1160424"/>
            <a:ext cx="574040" cy="548640"/>
            <a:chOff x="976629" y="1160512"/>
            <a:chExt cx="574040" cy="548640"/>
          </a:xfrm>
        </p:grpSpPr>
        <p:sp>
          <p:nvSpPr>
            <p:cNvPr id="36" name="Teardrop 35"/>
            <p:cNvSpPr/>
            <p:nvPr/>
          </p:nvSpPr>
          <p:spPr>
            <a:xfrm rot="5400000">
              <a:off x="976629" y="1160512"/>
              <a:ext cx="548640" cy="548640"/>
            </a:xfrm>
            <a:prstGeom prst="teardrop">
              <a:avLst/>
            </a:prstGeom>
            <a:solidFill>
              <a:srgbClr val="157EBF"/>
            </a:solidFill>
            <a:ln w="635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093469" y="1197313"/>
              <a:ext cx="457200" cy="4572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</a:rPr>
                <a:t>6</a:t>
              </a: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148114" y="258228"/>
            <a:ext cx="8403771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rgbClr val="56595E"/>
                </a:solidFill>
                <a:latin typeface="Candara" panose="020E0502030303020204" pitchFamily="34" charset="0"/>
              </a:rPr>
              <a:t>PROJETOS EM ELABORAÇÃO</a:t>
            </a:r>
          </a:p>
          <a:p>
            <a:pPr algn="ctr"/>
            <a:endParaRPr lang="en-US" dirty="0">
              <a:solidFill>
                <a:srgbClr val="56595E"/>
              </a:solidFill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2387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Placeholder 16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369" y="1841802"/>
            <a:ext cx="5121770" cy="3455284"/>
          </a:xfrm>
          <a:solidFill>
            <a:schemeClr val="bg1">
              <a:lumMod val="85000"/>
            </a:schemeClr>
          </a:solidFill>
          <a:ln w="6350">
            <a:solidFill>
              <a:schemeClr val="bg1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  <a:reflection blurRad="6350" stA="50000" endA="300" endPos="38500" dist="50800" dir="5400000" sy="-100000" algn="bl" rotWithShape="0"/>
          </a:effectLst>
        </p:spPr>
      </p:pic>
      <p:pic>
        <p:nvPicPr>
          <p:cNvPr id="21" name="Picture Placeholder 20"/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4587" y="1802344"/>
            <a:ext cx="5233849" cy="3506472"/>
          </a:xfrm>
          <a:solidFill>
            <a:schemeClr val="bg1">
              <a:lumMod val="85000"/>
            </a:schemeClr>
          </a:solidFill>
          <a:ln w="6350">
            <a:solidFill>
              <a:schemeClr val="bg1"/>
            </a:solidFill>
          </a:ln>
          <a:effectLst>
            <a:reflection blurRad="6350" stA="50000" endA="300" endPos="38500" dist="50800" dir="5400000" sy="-100000" algn="bl" rotWithShape="0"/>
          </a:effectLst>
        </p:spPr>
      </p:pic>
      <p:grpSp>
        <p:nvGrpSpPr>
          <p:cNvPr id="34" name="Group 33"/>
          <p:cNvGrpSpPr/>
          <p:nvPr/>
        </p:nvGrpSpPr>
        <p:grpSpPr>
          <a:xfrm>
            <a:off x="128206" y="1238523"/>
            <a:ext cx="574040" cy="548640"/>
            <a:chOff x="976629" y="1160512"/>
            <a:chExt cx="574040" cy="548640"/>
          </a:xfrm>
        </p:grpSpPr>
        <p:sp>
          <p:nvSpPr>
            <p:cNvPr id="32" name="Teardrop 31"/>
            <p:cNvSpPr/>
            <p:nvPr/>
          </p:nvSpPr>
          <p:spPr>
            <a:xfrm rot="5400000">
              <a:off x="976629" y="1160512"/>
              <a:ext cx="548640" cy="548640"/>
            </a:xfrm>
            <a:prstGeom prst="teardrop">
              <a:avLst/>
            </a:prstGeom>
            <a:solidFill>
              <a:srgbClr val="36B8E3"/>
            </a:solidFill>
            <a:ln w="635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093469" y="1197313"/>
              <a:ext cx="457200" cy="4572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</a:rPr>
                <a:t>7</a:t>
              </a: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977463" y="1160424"/>
            <a:ext cx="574040" cy="548640"/>
            <a:chOff x="976629" y="1160512"/>
            <a:chExt cx="574040" cy="548640"/>
          </a:xfrm>
        </p:grpSpPr>
        <p:sp>
          <p:nvSpPr>
            <p:cNvPr id="36" name="Teardrop 35"/>
            <p:cNvSpPr/>
            <p:nvPr/>
          </p:nvSpPr>
          <p:spPr>
            <a:xfrm rot="5400000">
              <a:off x="976629" y="1160512"/>
              <a:ext cx="548640" cy="548640"/>
            </a:xfrm>
            <a:prstGeom prst="teardrop">
              <a:avLst/>
            </a:prstGeom>
            <a:solidFill>
              <a:srgbClr val="157EBF"/>
            </a:solidFill>
            <a:ln w="635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093469" y="1197313"/>
              <a:ext cx="457200" cy="4572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</a:rPr>
                <a:t>8</a:t>
              </a: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148114" y="258228"/>
            <a:ext cx="8403771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rgbClr val="56595E"/>
                </a:solidFill>
                <a:latin typeface="Candara" panose="020E0502030303020204" pitchFamily="34" charset="0"/>
              </a:rPr>
              <a:t>PROJETOS EM ELABORAÇÃO</a:t>
            </a:r>
          </a:p>
          <a:p>
            <a:pPr algn="ctr"/>
            <a:endParaRPr lang="en-US" dirty="0">
              <a:solidFill>
                <a:srgbClr val="56595E"/>
              </a:solidFill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684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Placeholder 16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591" y="1841802"/>
            <a:ext cx="5045326" cy="3455284"/>
          </a:xfrm>
          <a:solidFill>
            <a:schemeClr val="bg1">
              <a:lumMod val="85000"/>
            </a:schemeClr>
          </a:solidFill>
          <a:ln w="6350">
            <a:solidFill>
              <a:schemeClr val="bg1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  <a:reflection blurRad="6350" stA="50000" endA="300" endPos="38500" dist="50800" dir="5400000" sy="-100000" algn="bl" rotWithShape="0"/>
          </a:effectLst>
        </p:spPr>
      </p:pic>
      <p:pic>
        <p:nvPicPr>
          <p:cNvPr id="21" name="Picture Placeholder 20"/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4587" y="1809247"/>
            <a:ext cx="5233849" cy="3492666"/>
          </a:xfrm>
          <a:solidFill>
            <a:schemeClr val="bg1">
              <a:lumMod val="85000"/>
            </a:schemeClr>
          </a:solidFill>
          <a:ln w="6350">
            <a:solidFill>
              <a:schemeClr val="bg1"/>
            </a:solidFill>
          </a:ln>
          <a:effectLst>
            <a:reflection blurRad="6350" stA="50000" endA="300" endPos="38500" dist="50800" dir="5400000" sy="-100000" algn="bl" rotWithShape="0"/>
          </a:effectLst>
        </p:spPr>
      </p:pic>
      <p:cxnSp>
        <p:nvCxnSpPr>
          <p:cNvPr id="30" name="Straight Connector 29"/>
          <p:cNvCxnSpPr/>
          <p:nvPr/>
        </p:nvCxnSpPr>
        <p:spPr>
          <a:xfrm>
            <a:off x="1502681" y="5351726"/>
            <a:ext cx="2438400" cy="2117"/>
          </a:xfrm>
          <a:prstGeom prst="line">
            <a:avLst/>
          </a:prstGeom>
          <a:ln w="19050">
            <a:solidFill>
              <a:srgbClr val="36B8E3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Group 33"/>
          <p:cNvGrpSpPr/>
          <p:nvPr/>
        </p:nvGrpSpPr>
        <p:grpSpPr>
          <a:xfrm>
            <a:off x="128206" y="1238523"/>
            <a:ext cx="574040" cy="548640"/>
            <a:chOff x="976629" y="1160512"/>
            <a:chExt cx="574040" cy="548640"/>
          </a:xfrm>
        </p:grpSpPr>
        <p:sp>
          <p:nvSpPr>
            <p:cNvPr id="32" name="Teardrop 31"/>
            <p:cNvSpPr/>
            <p:nvPr/>
          </p:nvSpPr>
          <p:spPr>
            <a:xfrm rot="5400000">
              <a:off x="976629" y="1160512"/>
              <a:ext cx="548640" cy="548640"/>
            </a:xfrm>
            <a:prstGeom prst="teardrop">
              <a:avLst/>
            </a:prstGeom>
            <a:solidFill>
              <a:srgbClr val="36B8E3"/>
            </a:solidFill>
            <a:ln w="635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093469" y="1197313"/>
              <a:ext cx="457200" cy="4572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</a:rPr>
                <a:t>9</a:t>
              </a: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977463" y="1160424"/>
            <a:ext cx="685441" cy="548640"/>
            <a:chOff x="976629" y="1160512"/>
            <a:chExt cx="685441" cy="548640"/>
          </a:xfrm>
        </p:grpSpPr>
        <p:sp>
          <p:nvSpPr>
            <p:cNvPr id="36" name="Teardrop 35"/>
            <p:cNvSpPr/>
            <p:nvPr/>
          </p:nvSpPr>
          <p:spPr>
            <a:xfrm rot="5400000">
              <a:off x="976629" y="1160512"/>
              <a:ext cx="548640" cy="548640"/>
            </a:xfrm>
            <a:prstGeom prst="teardrop">
              <a:avLst/>
            </a:prstGeom>
            <a:solidFill>
              <a:srgbClr val="157EBF"/>
            </a:solidFill>
            <a:ln w="635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036259" y="1238611"/>
              <a:ext cx="62581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</a:rPr>
                <a:t>10</a:t>
              </a:r>
            </a:p>
          </p:txBody>
        </p:sp>
      </p:grpSp>
      <p:cxnSp>
        <p:nvCxnSpPr>
          <p:cNvPr id="43" name="Straight Connector 42"/>
          <p:cNvCxnSpPr/>
          <p:nvPr/>
        </p:nvCxnSpPr>
        <p:spPr>
          <a:xfrm>
            <a:off x="5016183" y="5348174"/>
            <a:ext cx="2438400" cy="2117"/>
          </a:xfrm>
          <a:prstGeom prst="line">
            <a:avLst/>
          </a:prstGeom>
          <a:ln w="19050">
            <a:solidFill>
              <a:srgbClr val="157EBF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8456691" y="5348174"/>
            <a:ext cx="2438400" cy="2117"/>
          </a:xfrm>
          <a:prstGeom prst="line">
            <a:avLst/>
          </a:prstGeom>
          <a:ln w="19050">
            <a:solidFill>
              <a:srgbClr val="0050AA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2148114" y="258228"/>
            <a:ext cx="8403771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rgbClr val="56595E"/>
                </a:solidFill>
                <a:latin typeface="Candara" panose="020E0502030303020204" pitchFamily="34" charset="0"/>
              </a:rPr>
              <a:t>PROJETOS EM ELABORAÇÃO</a:t>
            </a:r>
          </a:p>
          <a:p>
            <a:pPr algn="ctr"/>
            <a:endParaRPr lang="en-US" dirty="0">
              <a:solidFill>
                <a:srgbClr val="56595E"/>
              </a:solidFill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1040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5">
            <a:extLst>
              <a:ext uri="{FF2B5EF4-FFF2-40B4-BE49-F238E27FC236}">
                <a16:creationId xmlns:a16="http://schemas.microsoft.com/office/drawing/2014/main" id="{F367B8F3-D00A-4268-89DB-8DB3DC77B497}"/>
              </a:ext>
            </a:extLst>
          </p:cNvPr>
          <p:cNvGrpSpPr/>
          <p:nvPr/>
        </p:nvGrpSpPr>
        <p:grpSpPr>
          <a:xfrm>
            <a:off x="587047" y="2765782"/>
            <a:ext cx="6238142" cy="1326436"/>
            <a:chOff x="786772" y="789407"/>
            <a:chExt cx="5394960" cy="914400"/>
          </a:xfrm>
        </p:grpSpPr>
        <p:sp>
          <p:nvSpPr>
            <p:cNvPr id="5" name="Freeform 42">
              <a:extLst>
                <a:ext uri="{FF2B5EF4-FFF2-40B4-BE49-F238E27FC236}">
                  <a16:creationId xmlns:a16="http://schemas.microsoft.com/office/drawing/2014/main" id="{086A6235-A900-4A11-BA3B-8062035B04D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86772" y="789407"/>
              <a:ext cx="5394960" cy="914400"/>
            </a:xfrm>
            <a:custGeom>
              <a:avLst/>
              <a:gdLst>
                <a:gd name="connsiteX0" fmla="*/ 389286 w 5394960"/>
                <a:gd name="connsiteY0" fmla="*/ 0 h 914400"/>
                <a:gd name="connsiteX1" fmla="*/ 1045530 w 5394960"/>
                <a:gd name="connsiteY1" fmla="*/ 0 h 914400"/>
                <a:gd name="connsiteX2" fmla="*/ 4349430 w 5394960"/>
                <a:gd name="connsiteY2" fmla="*/ 0 h 914400"/>
                <a:gd name="connsiteX3" fmla="*/ 5005674 w 5394960"/>
                <a:gd name="connsiteY3" fmla="*/ 0 h 914400"/>
                <a:gd name="connsiteX4" fmla="*/ 5394960 w 5394960"/>
                <a:gd name="connsiteY4" fmla="*/ 457200 h 914400"/>
                <a:gd name="connsiteX5" fmla="*/ 5005674 w 5394960"/>
                <a:gd name="connsiteY5" fmla="*/ 914400 h 914400"/>
                <a:gd name="connsiteX6" fmla="*/ 4349430 w 5394960"/>
                <a:gd name="connsiteY6" fmla="*/ 914400 h 914400"/>
                <a:gd name="connsiteX7" fmla="*/ 1045530 w 5394960"/>
                <a:gd name="connsiteY7" fmla="*/ 914400 h 914400"/>
                <a:gd name="connsiteX8" fmla="*/ 389286 w 5394960"/>
                <a:gd name="connsiteY8" fmla="*/ 914400 h 914400"/>
                <a:gd name="connsiteX9" fmla="*/ 0 w 5394960"/>
                <a:gd name="connsiteY9" fmla="*/ 457200 h 914400"/>
                <a:gd name="connsiteX10" fmla="*/ 389286 w 5394960"/>
                <a:gd name="connsiteY10" fmla="*/ 0 h 914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394960" h="914400">
                  <a:moveTo>
                    <a:pt x="389286" y="0"/>
                  </a:moveTo>
                  <a:lnTo>
                    <a:pt x="1045530" y="0"/>
                  </a:lnTo>
                  <a:lnTo>
                    <a:pt x="4349430" y="0"/>
                  </a:lnTo>
                  <a:lnTo>
                    <a:pt x="5005674" y="0"/>
                  </a:lnTo>
                  <a:cubicBezTo>
                    <a:pt x="5220671" y="0"/>
                    <a:pt x="5394960" y="204695"/>
                    <a:pt x="5394960" y="457200"/>
                  </a:cubicBezTo>
                  <a:cubicBezTo>
                    <a:pt x="5394960" y="709705"/>
                    <a:pt x="5220671" y="914400"/>
                    <a:pt x="5005674" y="914400"/>
                  </a:cubicBezTo>
                  <a:lnTo>
                    <a:pt x="4349430" y="914400"/>
                  </a:lnTo>
                  <a:lnTo>
                    <a:pt x="1045530" y="914400"/>
                  </a:lnTo>
                  <a:lnTo>
                    <a:pt x="389286" y="914400"/>
                  </a:lnTo>
                  <a:cubicBezTo>
                    <a:pt x="174289" y="914400"/>
                    <a:pt x="0" y="709705"/>
                    <a:pt x="0" y="457200"/>
                  </a:cubicBezTo>
                  <a:cubicBezTo>
                    <a:pt x="0" y="204695"/>
                    <a:pt x="174289" y="0"/>
                    <a:pt x="389286" y="0"/>
                  </a:cubicBezTo>
                  <a:close/>
                </a:path>
              </a:pathLst>
            </a:custGeom>
            <a:solidFill>
              <a:srgbClr val="36B8E3">
                <a:alpha val="75000"/>
              </a:srgbClr>
            </a:solidFill>
            <a:ln w="6350">
              <a:solidFill>
                <a:schemeClr val="bg1"/>
              </a:solidFill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" name="TextBox 43">
              <a:extLst>
                <a:ext uri="{FF2B5EF4-FFF2-40B4-BE49-F238E27FC236}">
                  <a16:creationId xmlns:a16="http://schemas.microsoft.com/office/drawing/2014/main" id="{D10D4D79-E3A5-4D2F-9F73-DADED040AEE2}"/>
                </a:ext>
              </a:extLst>
            </p:cNvPr>
            <p:cNvSpPr txBox="1"/>
            <p:nvPr/>
          </p:nvSpPr>
          <p:spPr>
            <a:xfrm>
              <a:off x="923932" y="926565"/>
              <a:ext cx="5120640" cy="636512"/>
            </a:xfrm>
            <a:prstGeom prst="rect">
              <a:avLst/>
            </a:prstGeom>
            <a:noFill/>
          </p:spPr>
          <p:txBody>
            <a:bodyPr wrap="square" rtlCol="0" anchor="ctr" anchorCtr="1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5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ndara" panose="020E0502030303020204" pitchFamily="34" charset="0"/>
                  <a:ea typeface="+mn-ea"/>
                  <a:cs typeface="Estrangelo Edessa" panose="03080600000000000000" pitchFamily="66" charset="0"/>
                </a:rPr>
                <a:t>ZPE UBERABA</a:t>
              </a:r>
            </a:p>
          </p:txBody>
        </p:sp>
      </p:grpSp>
      <p:sp>
        <p:nvSpPr>
          <p:cNvPr id="8" name="Freeform 41">
            <a:extLst>
              <a:ext uri="{FF2B5EF4-FFF2-40B4-BE49-F238E27FC236}">
                <a16:creationId xmlns:a16="http://schemas.microsoft.com/office/drawing/2014/main" id="{4EF62FDC-64DB-4E8B-82D6-72454851C35D}"/>
              </a:ext>
            </a:extLst>
          </p:cNvPr>
          <p:cNvSpPr>
            <a:spLocks noChangeAspect="1"/>
          </p:cNvSpPr>
          <p:nvPr/>
        </p:nvSpPr>
        <p:spPr>
          <a:xfrm>
            <a:off x="2280107" y="3936305"/>
            <a:ext cx="4638867" cy="979821"/>
          </a:xfrm>
          <a:custGeom>
            <a:avLst/>
            <a:gdLst>
              <a:gd name="connsiteX0" fmla="*/ 389286 w 5394960"/>
              <a:gd name="connsiteY0" fmla="*/ 0 h 914400"/>
              <a:gd name="connsiteX1" fmla="*/ 1045530 w 5394960"/>
              <a:gd name="connsiteY1" fmla="*/ 0 h 914400"/>
              <a:gd name="connsiteX2" fmla="*/ 4349430 w 5394960"/>
              <a:gd name="connsiteY2" fmla="*/ 0 h 914400"/>
              <a:gd name="connsiteX3" fmla="*/ 5005674 w 5394960"/>
              <a:gd name="connsiteY3" fmla="*/ 0 h 914400"/>
              <a:gd name="connsiteX4" fmla="*/ 5394960 w 5394960"/>
              <a:gd name="connsiteY4" fmla="*/ 457200 h 914400"/>
              <a:gd name="connsiteX5" fmla="*/ 5005674 w 5394960"/>
              <a:gd name="connsiteY5" fmla="*/ 914400 h 914400"/>
              <a:gd name="connsiteX6" fmla="*/ 4349430 w 5394960"/>
              <a:gd name="connsiteY6" fmla="*/ 914400 h 914400"/>
              <a:gd name="connsiteX7" fmla="*/ 1045530 w 5394960"/>
              <a:gd name="connsiteY7" fmla="*/ 914400 h 914400"/>
              <a:gd name="connsiteX8" fmla="*/ 389286 w 5394960"/>
              <a:gd name="connsiteY8" fmla="*/ 914400 h 914400"/>
              <a:gd name="connsiteX9" fmla="*/ 0 w 5394960"/>
              <a:gd name="connsiteY9" fmla="*/ 457200 h 914400"/>
              <a:gd name="connsiteX10" fmla="*/ 389286 w 5394960"/>
              <a:gd name="connsiteY10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394960" h="914400">
                <a:moveTo>
                  <a:pt x="389286" y="0"/>
                </a:moveTo>
                <a:lnTo>
                  <a:pt x="1045530" y="0"/>
                </a:lnTo>
                <a:lnTo>
                  <a:pt x="4349430" y="0"/>
                </a:lnTo>
                <a:lnTo>
                  <a:pt x="5005674" y="0"/>
                </a:lnTo>
                <a:cubicBezTo>
                  <a:pt x="5220671" y="0"/>
                  <a:pt x="5394960" y="204695"/>
                  <a:pt x="5394960" y="457200"/>
                </a:cubicBezTo>
                <a:cubicBezTo>
                  <a:pt x="5394960" y="709705"/>
                  <a:pt x="5220671" y="914400"/>
                  <a:pt x="5005674" y="914400"/>
                </a:cubicBezTo>
                <a:lnTo>
                  <a:pt x="4349430" y="914400"/>
                </a:lnTo>
                <a:lnTo>
                  <a:pt x="1045530" y="914400"/>
                </a:lnTo>
                <a:lnTo>
                  <a:pt x="389286" y="914400"/>
                </a:lnTo>
                <a:cubicBezTo>
                  <a:pt x="174289" y="914400"/>
                  <a:pt x="0" y="709705"/>
                  <a:pt x="0" y="457200"/>
                </a:cubicBezTo>
                <a:cubicBezTo>
                  <a:pt x="0" y="204695"/>
                  <a:pt x="174289" y="0"/>
                  <a:pt x="389286" y="0"/>
                </a:cubicBezTo>
                <a:close/>
              </a:path>
            </a:pathLst>
          </a:custGeom>
          <a:solidFill>
            <a:srgbClr val="239BD3">
              <a:alpha val="75000"/>
            </a:srgbClr>
          </a:solidFill>
          <a:ln w="6350">
            <a:solidFill>
              <a:schemeClr val="bg1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1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Novas</a:t>
            </a: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2000" b="1" i="1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Oportunidades</a:t>
            </a: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de </a:t>
            </a:r>
            <a:r>
              <a:rPr kumimoji="0" lang="en-US" sz="2000" b="1" i="1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Investimentos</a:t>
            </a: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e </a:t>
            </a:r>
            <a:r>
              <a:rPr kumimoji="0" lang="en-US" sz="2000" b="1" i="1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Exportação</a:t>
            </a:r>
            <a:endParaRPr kumimoji="0" lang="en-US" sz="20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45011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341511" y="117511"/>
            <a:ext cx="550897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rgbClr val="56595E"/>
                </a:solidFill>
                <a:latin typeface="Candara" panose="020E0502030303020204" pitchFamily="34" charset="0"/>
              </a:rPr>
              <a:t>VIABILIZAÇÃO DA ZPE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950855" y="1041096"/>
            <a:ext cx="3635671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8804">
              <a:spcBef>
                <a:spcPct val="20000"/>
              </a:spcBef>
              <a:spcAft>
                <a:spcPts val="600"/>
              </a:spcAft>
              <a:defRPr/>
            </a:pPr>
            <a:r>
              <a:rPr lang="pt-BR" sz="2400" b="1" dirty="0">
                <a:solidFill>
                  <a:schemeClr val="accent1">
                    <a:lumMod val="50000"/>
                  </a:schemeClr>
                </a:solidFill>
                <a:latin typeface="Candara" panose="020E0502030303020204" pitchFamily="34" charset="0"/>
              </a:rPr>
              <a:t>Criação da Companhia Administradora</a:t>
            </a:r>
          </a:p>
          <a:p>
            <a:pPr algn="ctr" defTabSz="1218804">
              <a:spcAft>
                <a:spcPts val="600"/>
              </a:spcAft>
              <a:defRPr/>
            </a:pPr>
            <a:r>
              <a:rPr lang="pt-BR" b="1" dirty="0">
                <a:solidFill>
                  <a:schemeClr val="tx2">
                    <a:lumMod val="50000"/>
                  </a:schemeClr>
                </a:solidFill>
                <a:latin typeface="Candara" panose="020E0502030303020204" pitchFamily="34" charset="0"/>
              </a:rPr>
              <a:t>Sociedade Anônima na qual a Prefeitura detinha 99% das Ações e a ACIU 1%</a:t>
            </a:r>
            <a:endParaRPr lang="en-US" b="1" dirty="0">
              <a:solidFill>
                <a:schemeClr val="tx2">
                  <a:lumMod val="50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21" name="Freeform 20"/>
          <p:cNvSpPr>
            <a:spLocks noChangeAspect="1"/>
          </p:cNvSpPr>
          <p:nvPr/>
        </p:nvSpPr>
        <p:spPr>
          <a:xfrm rot="1897731">
            <a:off x="6457596" y="1361545"/>
            <a:ext cx="1396431" cy="1876732"/>
          </a:xfrm>
          <a:custGeom>
            <a:avLst/>
            <a:gdLst>
              <a:gd name="connsiteX0" fmla="*/ 475314 w 1523241"/>
              <a:gd name="connsiteY0" fmla="*/ 149025 h 2047160"/>
              <a:gd name="connsiteX1" fmla="*/ 273739 w 1523241"/>
              <a:gd name="connsiteY1" fmla="*/ 528143 h 2047160"/>
              <a:gd name="connsiteX2" fmla="*/ 730939 w 1523241"/>
              <a:gd name="connsiteY2" fmla="*/ 985343 h 2047160"/>
              <a:gd name="connsiteX3" fmla="*/ 1188139 w 1523241"/>
              <a:gd name="connsiteY3" fmla="*/ 528143 h 2047160"/>
              <a:gd name="connsiteX4" fmla="*/ 730939 w 1523241"/>
              <a:gd name="connsiteY4" fmla="*/ 70943 h 2047160"/>
              <a:gd name="connsiteX5" fmla="*/ 475314 w 1523241"/>
              <a:gd name="connsiteY5" fmla="*/ 149025 h 2047160"/>
              <a:gd name="connsiteX6" fmla="*/ 435516 w 1523241"/>
              <a:gd name="connsiteY6" fmla="*/ 89795 h 2047160"/>
              <a:gd name="connsiteX7" fmla="*/ 729484 w 1523241"/>
              <a:gd name="connsiteY7" fmla="*/ 0 h 2047160"/>
              <a:gd name="connsiteX8" fmla="*/ 1255264 w 1523241"/>
              <a:gd name="connsiteY8" fmla="*/ 525780 h 2047160"/>
              <a:gd name="connsiteX9" fmla="*/ 1165469 w 1523241"/>
              <a:gd name="connsiteY9" fmla="*/ 819749 h 2047160"/>
              <a:gd name="connsiteX10" fmla="*/ 1110070 w 1523241"/>
              <a:gd name="connsiteY10" fmla="*/ 886892 h 2047160"/>
              <a:gd name="connsiteX11" fmla="*/ 1269608 w 1523241"/>
              <a:gd name="connsiteY11" fmla="*/ 1037607 h 2047160"/>
              <a:gd name="connsiteX12" fmla="*/ 1487735 w 1523241"/>
              <a:gd name="connsiteY12" fmla="*/ 1420907 h 2047160"/>
              <a:gd name="connsiteX13" fmla="*/ 1491388 w 1523241"/>
              <a:gd name="connsiteY13" fmla="*/ 1450226 h 2047160"/>
              <a:gd name="connsiteX14" fmla="*/ 1505036 w 1523241"/>
              <a:gd name="connsiteY14" fmla="*/ 1491888 h 2047160"/>
              <a:gd name="connsiteX15" fmla="*/ 1429438 w 1523241"/>
              <a:gd name="connsiteY15" fmla="*/ 2021655 h 2047160"/>
              <a:gd name="connsiteX16" fmla="*/ 1413166 w 1523241"/>
              <a:gd name="connsiteY16" fmla="*/ 2047160 h 2047160"/>
              <a:gd name="connsiteX17" fmla="*/ 1367024 w 1523241"/>
              <a:gd name="connsiteY17" fmla="*/ 2011227 h 2047160"/>
              <a:gd name="connsiteX18" fmla="*/ 774258 w 1523241"/>
              <a:gd name="connsiteY18" fmla="*/ 1848281 h 2047160"/>
              <a:gd name="connsiteX19" fmla="*/ 463013 w 1523241"/>
              <a:gd name="connsiteY19" fmla="*/ 1904353 h 2047160"/>
              <a:gd name="connsiteX20" fmla="*/ 419567 w 1523241"/>
              <a:gd name="connsiteY20" fmla="*/ 1922902 h 2047160"/>
              <a:gd name="connsiteX21" fmla="*/ 416599 w 1523241"/>
              <a:gd name="connsiteY21" fmla="*/ 1916665 h 2047160"/>
              <a:gd name="connsiteX22" fmla="*/ 7391 w 1523241"/>
              <a:gd name="connsiteY22" fmla="*/ 1571822 h 2047160"/>
              <a:gd name="connsiteX23" fmla="*/ 0 w 1523241"/>
              <a:gd name="connsiteY23" fmla="*/ 1569998 h 2047160"/>
              <a:gd name="connsiteX24" fmla="*/ 7193 w 1523241"/>
              <a:gd name="connsiteY24" fmla="*/ 1463009 h 2047160"/>
              <a:gd name="connsiteX25" fmla="*/ 203184 w 1523241"/>
              <a:gd name="connsiteY25" fmla="*/ 1067933 h 2047160"/>
              <a:gd name="connsiteX26" fmla="*/ 361316 w 1523241"/>
              <a:gd name="connsiteY26" fmla="*/ 900545 h 2047160"/>
              <a:gd name="connsiteX27" fmla="*/ 357701 w 1523241"/>
              <a:gd name="connsiteY27" fmla="*/ 897563 h 2047160"/>
              <a:gd name="connsiteX28" fmla="*/ 203704 w 1523241"/>
              <a:gd name="connsiteY28" fmla="*/ 525780 h 2047160"/>
              <a:gd name="connsiteX29" fmla="*/ 435516 w 1523241"/>
              <a:gd name="connsiteY29" fmla="*/ 89795 h 2047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1523241" h="2047160">
                <a:moveTo>
                  <a:pt x="475314" y="149025"/>
                </a:moveTo>
                <a:cubicBezTo>
                  <a:pt x="353698" y="231187"/>
                  <a:pt x="273739" y="370327"/>
                  <a:pt x="273739" y="528143"/>
                </a:cubicBezTo>
                <a:cubicBezTo>
                  <a:pt x="273739" y="780648"/>
                  <a:pt x="478434" y="985343"/>
                  <a:pt x="730939" y="985343"/>
                </a:cubicBezTo>
                <a:cubicBezTo>
                  <a:pt x="983444" y="985343"/>
                  <a:pt x="1188139" y="780648"/>
                  <a:pt x="1188139" y="528143"/>
                </a:cubicBezTo>
                <a:cubicBezTo>
                  <a:pt x="1188139" y="275638"/>
                  <a:pt x="983444" y="70943"/>
                  <a:pt x="730939" y="70943"/>
                </a:cubicBezTo>
                <a:cubicBezTo>
                  <a:pt x="636250" y="70943"/>
                  <a:pt x="548284" y="99728"/>
                  <a:pt x="475314" y="149025"/>
                </a:cubicBezTo>
                <a:close/>
                <a:moveTo>
                  <a:pt x="435516" y="89795"/>
                </a:moveTo>
                <a:cubicBezTo>
                  <a:pt x="519431" y="33103"/>
                  <a:pt x="620592" y="0"/>
                  <a:pt x="729484" y="0"/>
                </a:cubicBezTo>
                <a:cubicBezTo>
                  <a:pt x="1019864" y="0"/>
                  <a:pt x="1255264" y="235400"/>
                  <a:pt x="1255264" y="525780"/>
                </a:cubicBezTo>
                <a:cubicBezTo>
                  <a:pt x="1255264" y="634673"/>
                  <a:pt x="1222161" y="735833"/>
                  <a:pt x="1165469" y="819749"/>
                </a:cubicBezTo>
                <a:lnTo>
                  <a:pt x="1110070" y="886892"/>
                </a:lnTo>
                <a:lnTo>
                  <a:pt x="1269608" y="1037607"/>
                </a:lnTo>
                <a:cubicBezTo>
                  <a:pt x="1383179" y="1144899"/>
                  <a:pt x="1456072" y="1279097"/>
                  <a:pt x="1487735" y="1420907"/>
                </a:cubicBezTo>
                <a:lnTo>
                  <a:pt x="1491388" y="1450226"/>
                </a:lnTo>
                <a:lnTo>
                  <a:pt x="1505036" y="1491888"/>
                </a:lnTo>
                <a:cubicBezTo>
                  <a:pt x="1544614" y="1669151"/>
                  <a:pt x="1519772" y="1858303"/>
                  <a:pt x="1429438" y="2021655"/>
                </a:cubicBezTo>
                <a:lnTo>
                  <a:pt x="1413166" y="2047160"/>
                </a:lnTo>
                <a:lnTo>
                  <a:pt x="1367024" y="2011227"/>
                </a:lnTo>
                <a:cubicBezTo>
                  <a:pt x="1196065" y="1902619"/>
                  <a:pt x="991957" y="1842142"/>
                  <a:pt x="774258" y="1848281"/>
                </a:cubicBezTo>
                <a:cubicBezTo>
                  <a:pt x="665408" y="1851350"/>
                  <a:pt x="560890" y="1870855"/>
                  <a:pt x="463013" y="1904353"/>
                </a:cubicBezTo>
                <a:lnTo>
                  <a:pt x="419567" y="1922902"/>
                </a:lnTo>
                <a:lnTo>
                  <a:pt x="416599" y="1916665"/>
                </a:lnTo>
                <a:cubicBezTo>
                  <a:pt x="325937" y="1753495"/>
                  <a:pt x="178691" y="1632192"/>
                  <a:pt x="7391" y="1571822"/>
                </a:cubicBezTo>
                <a:lnTo>
                  <a:pt x="0" y="1569998"/>
                </a:lnTo>
                <a:lnTo>
                  <a:pt x="7193" y="1463009"/>
                </a:lnTo>
                <a:cubicBezTo>
                  <a:pt x="30745" y="1319629"/>
                  <a:pt x="95893" y="1181505"/>
                  <a:pt x="203184" y="1067933"/>
                </a:cubicBezTo>
                <a:lnTo>
                  <a:pt x="361316" y="900545"/>
                </a:lnTo>
                <a:lnTo>
                  <a:pt x="357701" y="897563"/>
                </a:lnTo>
                <a:cubicBezTo>
                  <a:pt x="262554" y="802415"/>
                  <a:pt x="203704" y="670970"/>
                  <a:pt x="203704" y="525780"/>
                </a:cubicBezTo>
                <a:cubicBezTo>
                  <a:pt x="203704" y="344293"/>
                  <a:pt x="295657" y="184281"/>
                  <a:pt x="435516" y="89795"/>
                </a:cubicBezTo>
                <a:close/>
              </a:path>
            </a:pathLst>
          </a:custGeom>
          <a:solidFill>
            <a:srgbClr val="36B8E3"/>
          </a:solidFill>
          <a:ln w="3810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>
            <a:spLocks noChangeAspect="1"/>
          </p:cNvSpPr>
          <p:nvPr/>
        </p:nvSpPr>
        <p:spPr>
          <a:xfrm rot="5640000">
            <a:off x="7286296" y="2900792"/>
            <a:ext cx="1396430" cy="1876733"/>
          </a:xfrm>
          <a:custGeom>
            <a:avLst/>
            <a:gdLst>
              <a:gd name="connsiteX0" fmla="*/ 475314 w 1523241"/>
              <a:gd name="connsiteY0" fmla="*/ 149025 h 2047160"/>
              <a:gd name="connsiteX1" fmla="*/ 273739 w 1523241"/>
              <a:gd name="connsiteY1" fmla="*/ 528143 h 2047160"/>
              <a:gd name="connsiteX2" fmla="*/ 730939 w 1523241"/>
              <a:gd name="connsiteY2" fmla="*/ 985343 h 2047160"/>
              <a:gd name="connsiteX3" fmla="*/ 1188139 w 1523241"/>
              <a:gd name="connsiteY3" fmla="*/ 528143 h 2047160"/>
              <a:gd name="connsiteX4" fmla="*/ 730939 w 1523241"/>
              <a:gd name="connsiteY4" fmla="*/ 70943 h 2047160"/>
              <a:gd name="connsiteX5" fmla="*/ 475314 w 1523241"/>
              <a:gd name="connsiteY5" fmla="*/ 149025 h 2047160"/>
              <a:gd name="connsiteX6" fmla="*/ 435516 w 1523241"/>
              <a:gd name="connsiteY6" fmla="*/ 89795 h 2047160"/>
              <a:gd name="connsiteX7" fmla="*/ 729484 w 1523241"/>
              <a:gd name="connsiteY7" fmla="*/ 0 h 2047160"/>
              <a:gd name="connsiteX8" fmla="*/ 1255264 w 1523241"/>
              <a:gd name="connsiteY8" fmla="*/ 525780 h 2047160"/>
              <a:gd name="connsiteX9" fmla="*/ 1165469 w 1523241"/>
              <a:gd name="connsiteY9" fmla="*/ 819749 h 2047160"/>
              <a:gd name="connsiteX10" fmla="*/ 1110070 w 1523241"/>
              <a:gd name="connsiteY10" fmla="*/ 886892 h 2047160"/>
              <a:gd name="connsiteX11" fmla="*/ 1269608 w 1523241"/>
              <a:gd name="connsiteY11" fmla="*/ 1037607 h 2047160"/>
              <a:gd name="connsiteX12" fmla="*/ 1487735 w 1523241"/>
              <a:gd name="connsiteY12" fmla="*/ 1420907 h 2047160"/>
              <a:gd name="connsiteX13" fmla="*/ 1491388 w 1523241"/>
              <a:gd name="connsiteY13" fmla="*/ 1450226 h 2047160"/>
              <a:gd name="connsiteX14" fmla="*/ 1505036 w 1523241"/>
              <a:gd name="connsiteY14" fmla="*/ 1491888 h 2047160"/>
              <a:gd name="connsiteX15" fmla="*/ 1429438 w 1523241"/>
              <a:gd name="connsiteY15" fmla="*/ 2021655 h 2047160"/>
              <a:gd name="connsiteX16" fmla="*/ 1413166 w 1523241"/>
              <a:gd name="connsiteY16" fmla="*/ 2047160 h 2047160"/>
              <a:gd name="connsiteX17" fmla="*/ 1367024 w 1523241"/>
              <a:gd name="connsiteY17" fmla="*/ 2011227 h 2047160"/>
              <a:gd name="connsiteX18" fmla="*/ 774258 w 1523241"/>
              <a:gd name="connsiteY18" fmla="*/ 1848281 h 2047160"/>
              <a:gd name="connsiteX19" fmla="*/ 463013 w 1523241"/>
              <a:gd name="connsiteY19" fmla="*/ 1904353 h 2047160"/>
              <a:gd name="connsiteX20" fmla="*/ 419567 w 1523241"/>
              <a:gd name="connsiteY20" fmla="*/ 1922902 h 2047160"/>
              <a:gd name="connsiteX21" fmla="*/ 416599 w 1523241"/>
              <a:gd name="connsiteY21" fmla="*/ 1916665 h 2047160"/>
              <a:gd name="connsiteX22" fmla="*/ 7391 w 1523241"/>
              <a:gd name="connsiteY22" fmla="*/ 1571822 h 2047160"/>
              <a:gd name="connsiteX23" fmla="*/ 0 w 1523241"/>
              <a:gd name="connsiteY23" fmla="*/ 1569998 h 2047160"/>
              <a:gd name="connsiteX24" fmla="*/ 7193 w 1523241"/>
              <a:gd name="connsiteY24" fmla="*/ 1463009 h 2047160"/>
              <a:gd name="connsiteX25" fmla="*/ 203184 w 1523241"/>
              <a:gd name="connsiteY25" fmla="*/ 1067933 h 2047160"/>
              <a:gd name="connsiteX26" fmla="*/ 361316 w 1523241"/>
              <a:gd name="connsiteY26" fmla="*/ 900545 h 2047160"/>
              <a:gd name="connsiteX27" fmla="*/ 357701 w 1523241"/>
              <a:gd name="connsiteY27" fmla="*/ 897563 h 2047160"/>
              <a:gd name="connsiteX28" fmla="*/ 203704 w 1523241"/>
              <a:gd name="connsiteY28" fmla="*/ 525780 h 2047160"/>
              <a:gd name="connsiteX29" fmla="*/ 435516 w 1523241"/>
              <a:gd name="connsiteY29" fmla="*/ 89795 h 2047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1523241" h="2047160">
                <a:moveTo>
                  <a:pt x="475314" y="149025"/>
                </a:moveTo>
                <a:cubicBezTo>
                  <a:pt x="353698" y="231187"/>
                  <a:pt x="273739" y="370327"/>
                  <a:pt x="273739" y="528143"/>
                </a:cubicBezTo>
                <a:cubicBezTo>
                  <a:pt x="273739" y="780648"/>
                  <a:pt x="478434" y="985343"/>
                  <a:pt x="730939" y="985343"/>
                </a:cubicBezTo>
                <a:cubicBezTo>
                  <a:pt x="983444" y="985343"/>
                  <a:pt x="1188139" y="780648"/>
                  <a:pt x="1188139" y="528143"/>
                </a:cubicBezTo>
                <a:cubicBezTo>
                  <a:pt x="1188139" y="275638"/>
                  <a:pt x="983444" y="70943"/>
                  <a:pt x="730939" y="70943"/>
                </a:cubicBezTo>
                <a:cubicBezTo>
                  <a:pt x="636250" y="70943"/>
                  <a:pt x="548284" y="99728"/>
                  <a:pt x="475314" y="149025"/>
                </a:cubicBezTo>
                <a:close/>
                <a:moveTo>
                  <a:pt x="435516" y="89795"/>
                </a:moveTo>
                <a:cubicBezTo>
                  <a:pt x="519431" y="33103"/>
                  <a:pt x="620592" y="0"/>
                  <a:pt x="729484" y="0"/>
                </a:cubicBezTo>
                <a:cubicBezTo>
                  <a:pt x="1019864" y="0"/>
                  <a:pt x="1255264" y="235400"/>
                  <a:pt x="1255264" y="525780"/>
                </a:cubicBezTo>
                <a:cubicBezTo>
                  <a:pt x="1255264" y="634673"/>
                  <a:pt x="1222161" y="735833"/>
                  <a:pt x="1165469" y="819749"/>
                </a:cubicBezTo>
                <a:lnTo>
                  <a:pt x="1110070" y="886892"/>
                </a:lnTo>
                <a:lnTo>
                  <a:pt x="1269608" y="1037607"/>
                </a:lnTo>
                <a:cubicBezTo>
                  <a:pt x="1383179" y="1144899"/>
                  <a:pt x="1456072" y="1279097"/>
                  <a:pt x="1487735" y="1420907"/>
                </a:cubicBezTo>
                <a:lnTo>
                  <a:pt x="1491388" y="1450226"/>
                </a:lnTo>
                <a:lnTo>
                  <a:pt x="1505036" y="1491888"/>
                </a:lnTo>
                <a:cubicBezTo>
                  <a:pt x="1544614" y="1669151"/>
                  <a:pt x="1519772" y="1858303"/>
                  <a:pt x="1429438" y="2021655"/>
                </a:cubicBezTo>
                <a:lnTo>
                  <a:pt x="1413166" y="2047160"/>
                </a:lnTo>
                <a:lnTo>
                  <a:pt x="1367024" y="2011227"/>
                </a:lnTo>
                <a:cubicBezTo>
                  <a:pt x="1196065" y="1902619"/>
                  <a:pt x="991957" y="1842142"/>
                  <a:pt x="774258" y="1848281"/>
                </a:cubicBezTo>
                <a:cubicBezTo>
                  <a:pt x="665408" y="1851350"/>
                  <a:pt x="560890" y="1870855"/>
                  <a:pt x="463013" y="1904353"/>
                </a:cubicBezTo>
                <a:lnTo>
                  <a:pt x="419567" y="1922902"/>
                </a:lnTo>
                <a:lnTo>
                  <a:pt x="416599" y="1916665"/>
                </a:lnTo>
                <a:cubicBezTo>
                  <a:pt x="325937" y="1753495"/>
                  <a:pt x="178691" y="1632192"/>
                  <a:pt x="7391" y="1571822"/>
                </a:cubicBezTo>
                <a:lnTo>
                  <a:pt x="0" y="1569998"/>
                </a:lnTo>
                <a:lnTo>
                  <a:pt x="7193" y="1463009"/>
                </a:lnTo>
                <a:cubicBezTo>
                  <a:pt x="30745" y="1319629"/>
                  <a:pt x="95893" y="1181505"/>
                  <a:pt x="203184" y="1067933"/>
                </a:cubicBezTo>
                <a:lnTo>
                  <a:pt x="361316" y="900545"/>
                </a:lnTo>
                <a:lnTo>
                  <a:pt x="357701" y="897563"/>
                </a:lnTo>
                <a:cubicBezTo>
                  <a:pt x="262554" y="802415"/>
                  <a:pt x="203704" y="670970"/>
                  <a:pt x="203704" y="525780"/>
                </a:cubicBezTo>
                <a:cubicBezTo>
                  <a:pt x="203704" y="344293"/>
                  <a:pt x="295657" y="184281"/>
                  <a:pt x="435516" y="89795"/>
                </a:cubicBezTo>
                <a:close/>
              </a:path>
            </a:pathLst>
          </a:custGeom>
          <a:solidFill>
            <a:srgbClr val="239BD3"/>
          </a:solidFill>
          <a:ln w="38100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>
            <a:spLocks noChangeAspect="1"/>
          </p:cNvSpPr>
          <p:nvPr/>
        </p:nvSpPr>
        <p:spPr>
          <a:xfrm rot="9060000">
            <a:off x="6415412" y="4367795"/>
            <a:ext cx="1396431" cy="1876732"/>
          </a:xfrm>
          <a:custGeom>
            <a:avLst/>
            <a:gdLst>
              <a:gd name="connsiteX0" fmla="*/ 475314 w 1523241"/>
              <a:gd name="connsiteY0" fmla="*/ 149025 h 2047160"/>
              <a:gd name="connsiteX1" fmla="*/ 273739 w 1523241"/>
              <a:gd name="connsiteY1" fmla="*/ 528143 h 2047160"/>
              <a:gd name="connsiteX2" fmla="*/ 730939 w 1523241"/>
              <a:gd name="connsiteY2" fmla="*/ 985343 h 2047160"/>
              <a:gd name="connsiteX3" fmla="*/ 1188139 w 1523241"/>
              <a:gd name="connsiteY3" fmla="*/ 528143 h 2047160"/>
              <a:gd name="connsiteX4" fmla="*/ 730939 w 1523241"/>
              <a:gd name="connsiteY4" fmla="*/ 70943 h 2047160"/>
              <a:gd name="connsiteX5" fmla="*/ 475314 w 1523241"/>
              <a:gd name="connsiteY5" fmla="*/ 149025 h 2047160"/>
              <a:gd name="connsiteX6" fmla="*/ 435516 w 1523241"/>
              <a:gd name="connsiteY6" fmla="*/ 89795 h 2047160"/>
              <a:gd name="connsiteX7" fmla="*/ 729484 w 1523241"/>
              <a:gd name="connsiteY7" fmla="*/ 0 h 2047160"/>
              <a:gd name="connsiteX8" fmla="*/ 1255264 w 1523241"/>
              <a:gd name="connsiteY8" fmla="*/ 525780 h 2047160"/>
              <a:gd name="connsiteX9" fmla="*/ 1165469 w 1523241"/>
              <a:gd name="connsiteY9" fmla="*/ 819749 h 2047160"/>
              <a:gd name="connsiteX10" fmla="*/ 1110070 w 1523241"/>
              <a:gd name="connsiteY10" fmla="*/ 886892 h 2047160"/>
              <a:gd name="connsiteX11" fmla="*/ 1269608 w 1523241"/>
              <a:gd name="connsiteY11" fmla="*/ 1037607 h 2047160"/>
              <a:gd name="connsiteX12" fmla="*/ 1487735 w 1523241"/>
              <a:gd name="connsiteY12" fmla="*/ 1420907 h 2047160"/>
              <a:gd name="connsiteX13" fmla="*/ 1491388 w 1523241"/>
              <a:gd name="connsiteY13" fmla="*/ 1450226 h 2047160"/>
              <a:gd name="connsiteX14" fmla="*/ 1505036 w 1523241"/>
              <a:gd name="connsiteY14" fmla="*/ 1491888 h 2047160"/>
              <a:gd name="connsiteX15" fmla="*/ 1429438 w 1523241"/>
              <a:gd name="connsiteY15" fmla="*/ 2021655 h 2047160"/>
              <a:gd name="connsiteX16" fmla="*/ 1413166 w 1523241"/>
              <a:gd name="connsiteY16" fmla="*/ 2047160 h 2047160"/>
              <a:gd name="connsiteX17" fmla="*/ 1367024 w 1523241"/>
              <a:gd name="connsiteY17" fmla="*/ 2011227 h 2047160"/>
              <a:gd name="connsiteX18" fmla="*/ 774258 w 1523241"/>
              <a:gd name="connsiteY18" fmla="*/ 1848281 h 2047160"/>
              <a:gd name="connsiteX19" fmla="*/ 463013 w 1523241"/>
              <a:gd name="connsiteY19" fmla="*/ 1904353 h 2047160"/>
              <a:gd name="connsiteX20" fmla="*/ 419567 w 1523241"/>
              <a:gd name="connsiteY20" fmla="*/ 1922902 h 2047160"/>
              <a:gd name="connsiteX21" fmla="*/ 416599 w 1523241"/>
              <a:gd name="connsiteY21" fmla="*/ 1916665 h 2047160"/>
              <a:gd name="connsiteX22" fmla="*/ 7391 w 1523241"/>
              <a:gd name="connsiteY22" fmla="*/ 1571822 h 2047160"/>
              <a:gd name="connsiteX23" fmla="*/ 0 w 1523241"/>
              <a:gd name="connsiteY23" fmla="*/ 1569998 h 2047160"/>
              <a:gd name="connsiteX24" fmla="*/ 7193 w 1523241"/>
              <a:gd name="connsiteY24" fmla="*/ 1463009 h 2047160"/>
              <a:gd name="connsiteX25" fmla="*/ 203184 w 1523241"/>
              <a:gd name="connsiteY25" fmla="*/ 1067933 h 2047160"/>
              <a:gd name="connsiteX26" fmla="*/ 361316 w 1523241"/>
              <a:gd name="connsiteY26" fmla="*/ 900545 h 2047160"/>
              <a:gd name="connsiteX27" fmla="*/ 357701 w 1523241"/>
              <a:gd name="connsiteY27" fmla="*/ 897563 h 2047160"/>
              <a:gd name="connsiteX28" fmla="*/ 203704 w 1523241"/>
              <a:gd name="connsiteY28" fmla="*/ 525780 h 2047160"/>
              <a:gd name="connsiteX29" fmla="*/ 435516 w 1523241"/>
              <a:gd name="connsiteY29" fmla="*/ 89795 h 2047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1523241" h="2047160">
                <a:moveTo>
                  <a:pt x="475314" y="149025"/>
                </a:moveTo>
                <a:cubicBezTo>
                  <a:pt x="353698" y="231187"/>
                  <a:pt x="273739" y="370327"/>
                  <a:pt x="273739" y="528143"/>
                </a:cubicBezTo>
                <a:cubicBezTo>
                  <a:pt x="273739" y="780648"/>
                  <a:pt x="478434" y="985343"/>
                  <a:pt x="730939" y="985343"/>
                </a:cubicBezTo>
                <a:cubicBezTo>
                  <a:pt x="983444" y="985343"/>
                  <a:pt x="1188139" y="780648"/>
                  <a:pt x="1188139" y="528143"/>
                </a:cubicBezTo>
                <a:cubicBezTo>
                  <a:pt x="1188139" y="275638"/>
                  <a:pt x="983444" y="70943"/>
                  <a:pt x="730939" y="70943"/>
                </a:cubicBezTo>
                <a:cubicBezTo>
                  <a:pt x="636250" y="70943"/>
                  <a:pt x="548284" y="99728"/>
                  <a:pt x="475314" y="149025"/>
                </a:cubicBezTo>
                <a:close/>
                <a:moveTo>
                  <a:pt x="435516" y="89795"/>
                </a:moveTo>
                <a:cubicBezTo>
                  <a:pt x="519431" y="33103"/>
                  <a:pt x="620592" y="0"/>
                  <a:pt x="729484" y="0"/>
                </a:cubicBezTo>
                <a:cubicBezTo>
                  <a:pt x="1019864" y="0"/>
                  <a:pt x="1255264" y="235400"/>
                  <a:pt x="1255264" y="525780"/>
                </a:cubicBezTo>
                <a:cubicBezTo>
                  <a:pt x="1255264" y="634673"/>
                  <a:pt x="1222161" y="735833"/>
                  <a:pt x="1165469" y="819749"/>
                </a:cubicBezTo>
                <a:lnTo>
                  <a:pt x="1110070" y="886892"/>
                </a:lnTo>
                <a:lnTo>
                  <a:pt x="1269608" y="1037607"/>
                </a:lnTo>
                <a:cubicBezTo>
                  <a:pt x="1383179" y="1144899"/>
                  <a:pt x="1456072" y="1279097"/>
                  <a:pt x="1487735" y="1420907"/>
                </a:cubicBezTo>
                <a:lnTo>
                  <a:pt x="1491388" y="1450226"/>
                </a:lnTo>
                <a:lnTo>
                  <a:pt x="1505036" y="1491888"/>
                </a:lnTo>
                <a:cubicBezTo>
                  <a:pt x="1544614" y="1669151"/>
                  <a:pt x="1519772" y="1858303"/>
                  <a:pt x="1429438" y="2021655"/>
                </a:cubicBezTo>
                <a:lnTo>
                  <a:pt x="1413166" y="2047160"/>
                </a:lnTo>
                <a:lnTo>
                  <a:pt x="1367024" y="2011227"/>
                </a:lnTo>
                <a:cubicBezTo>
                  <a:pt x="1196065" y="1902619"/>
                  <a:pt x="991957" y="1842142"/>
                  <a:pt x="774258" y="1848281"/>
                </a:cubicBezTo>
                <a:cubicBezTo>
                  <a:pt x="665408" y="1851350"/>
                  <a:pt x="560890" y="1870855"/>
                  <a:pt x="463013" y="1904353"/>
                </a:cubicBezTo>
                <a:lnTo>
                  <a:pt x="419567" y="1922902"/>
                </a:lnTo>
                <a:lnTo>
                  <a:pt x="416599" y="1916665"/>
                </a:lnTo>
                <a:cubicBezTo>
                  <a:pt x="325937" y="1753495"/>
                  <a:pt x="178691" y="1632192"/>
                  <a:pt x="7391" y="1571822"/>
                </a:cubicBezTo>
                <a:lnTo>
                  <a:pt x="0" y="1569998"/>
                </a:lnTo>
                <a:lnTo>
                  <a:pt x="7193" y="1463009"/>
                </a:lnTo>
                <a:cubicBezTo>
                  <a:pt x="30745" y="1319629"/>
                  <a:pt x="95893" y="1181505"/>
                  <a:pt x="203184" y="1067933"/>
                </a:cubicBezTo>
                <a:lnTo>
                  <a:pt x="361316" y="900545"/>
                </a:lnTo>
                <a:lnTo>
                  <a:pt x="357701" y="897563"/>
                </a:lnTo>
                <a:cubicBezTo>
                  <a:pt x="262554" y="802415"/>
                  <a:pt x="203704" y="670970"/>
                  <a:pt x="203704" y="525780"/>
                </a:cubicBezTo>
                <a:cubicBezTo>
                  <a:pt x="203704" y="344293"/>
                  <a:pt x="295657" y="184281"/>
                  <a:pt x="435516" y="89795"/>
                </a:cubicBezTo>
                <a:close/>
              </a:path>
            </a:pathLst>
          </a:custGeom>
          <a:solidFill>
            <a:srgbClr val="157EBF"/>
          </a:solidFill>
          <a:ln w="38100"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>
            <a:spLocks noChangeAspect="1"/>
          </p:cNvSpPr>
          <p:nvPr/>
        </p:nvSpPr>
        <p:spPr>
          <a:xfrm rot="12713387">
            <a:off x="4672035" y="4370631"/>
            <a:ext cx="1396431" cy="1876732"/>
          </a:xfrm>
          <a:custGeom>
            <a:avLst/>
            <a:gdLst>
              <a:gd name="connsiteX0" fmla="*/ 475314 w 1523241"/>
              <a:gd name="connsiteY0" fmla="*/ 149025 h 2047160"/>
              <a:gd name="connsiteX1" fmla="*/ 273739 w 1523241"/>
              <a:gd name="connsiteY1" fmla="*/ 528143 h 2047160"/>
              <a:gd name="connsiteX2" fmla="*/ 730939 w 1523241"/>
              <a:gd name="connsiteY2" fmla="*/ 985343 h 2047160"/>
              <a:gd name="connsiteX3" fmla="*/ 1188139 w 1523241"/>
              <a:gd name="connsiteY3" fmla="*/ 528143 h 2047160"/>
              <a:gd name="connsiteX4" fmla="*/ 730939 w 1523241"/>
              <a:gd name="connsiteY4" fmla="*/ 70943 h 2047160"/>
              <a:gd name="connsiteX5" fmla="*/ 475314 w 1523241"/>
              <a:gd name="connsiteY5" fmla="*/ 149025 h 2047160"/>
              <a:gd name="connsiteX6" fmla="*/ 435516 w 1523241"/>
              <a:gd name="connsiteY6" fmla="*/ 89795 h 2047160"/>
              <a:gd name="connsiteX7" fmla="*/ 729484 w 1523241"/>
              <a:gd name="connsiteY7" fmla="*/ 0 h 2047160"/>
              <a:gd name="connsiteX8" fmla="*/ 1255264 w 1523241"/>
              <a:gd name="connsiteY8" fmla="*/ 525780 h 2047160"/>
              <a:gd name="connsiteX9" fmla="*/ 1165469 w 1523241"/>
              <a:gd name="connsiteY9" fmla="*/ 819749 h 2047160"/>
              <a:gd name="connsiteX10" fmla="*/ 1110070 w 1523241"/>
              <a:gd name="connsiteY10" fmla="*/ 886892 h 2047160"/>
              <a:gd name="connsiteX11" fmla="*/ 1269608 w 1523241"/>
              <a:gd name="connsiteY11" fmla="*/ 1037607 h 2047160"/>
              <a:gd name="connsiteX12" fmla="*/ 1487735 w 1523241"/>
              <a:gd name="connsiteY12" fmla="*/ 1420907 h 2047160"/>
              <a:gd name="connsiteX13" fmla="*/ 1491388 w 1523241"/>
              <a:gd name="connsiteY13" fmla="*/ 1450226 h 2047160"/>
              <a:gd name="connsiteX14" fmla="*/ 1505036 w 1523241"/>
              <a:gd name="connsiteY14" fmla="*/ 1491888 h 2047160"/>
              <a:gd name="connsiteX15" fmla="*/ 1429438 w 1523241"/>
              <a:gd name="connsiteY15" fmla="*/ 2021655 h 2047160"/>
              <a:gd name="connsiteX16" fmla="*/ 1413166 w 1523241"/>
              <a:gd name="connsiteY16" fmla="*/ 2047160 h 2047160"/>
              <a:gd name="connsiteX17" fmla="*/ 1367024 w 1523241"/>
              <a:gd name="connsiteY17" fmla="*/ 2011227 h 2047160"/>
              <a:gd name="connsiteX18" fmla="*/ 774258 w 1523241"/>
              <a:gd name="connsiteY18" fmla="*/ 1848281 h 2047160"/>
              <a:gd name="connsiteX19" fmla="*/ 463013 w 1523241"/>
              <a:gd name="connsiteY19" fmla="*/ 1904353 h 2047160"/>
              <a:gd name="connsiteX20" fmla="*/ 419567 w 1523241"/>
              <a:gd name="connsiteY20" fmla="*/ 1922902 h 2047160"/>
              <a:gd name="connsiteX21" fmla="*/ 416599 w 1523241"/>
              <a:gd name="connsiteY21" fmla="*/ 1916665 h 2047160"/>
              <a:gd name="connsiteX22" fmla="*/ 7391 w 1523241"/>
              <a:gd name="connsiteY22" fmla="*/ 1571822 h 2047160"/>
              <a:gd name="connsiteX23" fmla="*/ 0 w 1523241"/>
              <a:gd name="connsiteY23" fmla="*/ 1569998 h 2047160"/>
              <a:gd name="connsiteX24" fmla="*/ 7193 w 1523241"/>
              <a:gd name="connsiteY24" fmla="*/ 1463009 h 2047160"/>
              <a:gd name="connsiteX25" fmla="*/ 203184 w 1523241"/>
              <a:gd name="connsiteY25" fmla="*/ 1067933 h 2047160"/>
              <a:gd name="connsiteX26" fmla="*/ 361316 w 1523241"/>
              <a:gd name="connsiteY26" fmla="*/ 900545 h 2047160"/>
              <a:gd name="connsiteX27" fmla="*/ 357701 w 1523241"/>
              <a:gd name="connsiteY27" fmla="*/ 897563 h 2047160"/>
              <a:gd name="connsiteX28" fmla="*/ 203704 w 1523241"/>
              <a:gd name="connsiteY28" fmla="*/ 525780 h 2047160"/>
              <a:gd name="connsiteX29" fmla="*/ 435516 w 1523241"/>
              <a:gd name="connsiteY29" fmla="*/ 89795 h 2047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1523241" h="2047160">
                <a:moveTo>
                  <a:pt x="475314" y="149025"/>
                </a:moveTo>
                <a:cubicBezTo>
                  <a:pt x="353698" y="231187"/>
                  <a:pt x="273739" y="370327"/>
                  <a:pt x="273739" y="528143"/>
                </a:cubicBezTo>
                <a:cubicBezTo>
                  <a:pt x="273739" y="780648"/>
                  <a:pt x="478434" y="985343"/>
                  <a:pt x="730939" y="985343"/>
                </a:cubicBezTo>
                <a:cubicBezTo>
                  <a:pt x="983444" y="985343"/>
                  <a:pt x="1188139" y="780648"/>
                  <a:pt x="1188139" y="528143"/>
                </a:cubicBezTo>
                <a:cubicBezTo>
                  <a:pt x="1188139" y="275638"/>
                  <a:pt x="983444" y="70943"/>
                  <a:pt x="730939" y="70943"/>
                </a:cubicBezTo>
                <a:cubicBezTo>
                  <a:pt x="636250" y="70943"/>
                  <a:pt x="548284" y="99728"/>
                  <a:pt x="475314" y="149025"/>
                </a:cubicBezTo>
                <a:close/>
                <a:moveTo>
                  <a:pt x="435516" y="89795"/>
                </a:moveTo>
                <a:cubicBezTo>
                  <a:pt x="519431" y="33103"/>
                  <a:pt x="620592" y="0"/>
                  <a:pt x="729484" y="0"/>
                </a:cubicBezTo>
                <a:cubicBezTo>
                  <a:pt x="1019864" y="0"/>
                  <a:pt x="1255264" y="235400"/>
                  <a:pt x="1255264" y="525780"/>
                </a:cubicBezTo>
                <a:cubicBezTo>
                  <a:pt x="1255264" y="634673"/>
                  <a:pt x="1222161" y="735833"/>
                  <a:pt x="1165469" y="819749"/>
                </a:cubicBezTo>
                <a:lnTo>
                  <a:pt x="1110070" y="886892"/>
                </a:lnTo>
                <a:lnTo>
                  <a:pt x="1269608" y="1037607"/>
                </a:lnTo>
                <a:cubicBezTo>
                  <a:pt x="1383179" y="1144899"/>
                  <a:pt x="1456072" y="1279097"/>
                  <a:pt x="1487735" y="1420907"/>
                </a:cubicBezTo>
                <a:lnTo>
                  <a:pt x="1491388" y="1450226"/>
                </a:lnTo>
                <a:lnTo>
                  <a:pt x="1505036" y="1491888"/>
                </a:lnTo>
                <a:cubicBezTo>
                  <a:pt x="1544614" y="1669151"/>
                  <a:pt x="1519772" y="1858303"/>
                  <a:pt x="1429438" y="2021655"/>
                </a:cubicBezTo>
                <a:lnTo>
                  <a:pt x="1413166" y="2047160"/>
                </a:lnTo>
                <a:lnTo>
                  <a:pt x="1367024" y="2011227"/>
                </a:lnTo>
                <a:cubicBezTo>
                  <a:pt x="1196065" y="1902619"/>
                  <a:pt x="991957" y="1842142"/>
                  <a:pt x="774258" y="1848281"/>
                </a:cubicBezTo>
                <a:cubicBezTo>
                  <a:pt x="665408" y="1851350"/>
                  <a:pt x="560890" y="1870855"/>
                  <a:pt x="463013" y="1904353"/>
                </a:cubicBezTo>
                <a:lnTo>
                  <a:pt x="419567" y="1922902"/>
                </a:lnTo>
                <a:lnTo>
                  <a:pt x="416599" y="1916665"/>
                </a:lnTo>
                <a:cubicBezTo>
                  <a:pt x="325937" y="1753495"/>
                  <a:pt x="178691" y="1632192"/>
                  <a:pt x="7391" y="1571822"/>
                </a:cubicBezTo>
                <a:lnTo>
                  <a:pt x="0" y="1569998"/>
                </a:lnTo>
                <a:lnTo>
                  <a:pt x="7193" y="1463009"/>
                </a:lnTo>
                <a:cubicBezTo>
                  <a:pt x="30745" y="1319629"/>
                  <a:pt x="95893" y="1181505"/>
                  <a:pt x="203184" y="1067933"/>
                </a:cubicBezTo>
                <a:lnTo>
                  <a:pt x="361316" y="900545"/>
                </a:lnTo>
                <a:lnTo>
                  <a:pt x="357701" y="897563"/>
                </a:lnTo>
                <a:cubicBezTo>
                  <a:pt x="262554" y="802415"/>
                  <a:pt x="203704" y="670970"/>
                  <a:pt x="203704" y="525780"/>
                </a:cubicBezTo>
                <a:cubicBezTo>
                  <a:pt x="203704" y="344293"/>
                  <a:pt x="295657" y="184281"/>
                  <a:pt x="435516" y="89795"/>
                </a:cubicBezTo>
                <a:close/>
              </a:path>
            </a:pathLst>
          </a:custGeom>
          <a:solidFill>
            <a:srgbClr val="0967B9"/>
          </a:solidFill>
          <a:ln w="38100"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>
            <a:spLocks noChangeAspect="1"/>
          </p:cNvSpPr>
          <p:nvPr/>
        </p:nvSpPr>
        <p:spPr>
          <a:xfrm rot="16260000">
            <a:off x="3803618" y="2862346"/>
            <a:ext cx="1396430" cy="1876733"/>
          </a:xfrm>
          <a:custGeom>
            <a:avLst/>
            <a:gdLst>
              <a:gd name="connsiteX0" fmla="*/ 475314 w 1523241"/>
              <a:gd name="connsiteY0" fmla="*/ 149025 h 2047160"/>
              <a:gd name="connsiteX1" fmla="*/ 273739 w 1523241"/>
              <a:gd name="connsiteY1" fmla="*/ 528143 h 2047160"/>
              <a:gd name="connsiteX2" fmla="*/ 730939 w 1523241"/>
              <a:gd name="connsiteY2" fmla="*/ 985343 h 2047160"/>
              <a:gd name="connsiteX3" fmla="*/ 1188139 w 1523241"/>
              <a:gd name="connsiteY3" fmla="*/ 528143 h 2047160"/>
              <a:gd name="connsiteX4" fmla="*/ 730939 w 1523241"/>
              <a:gd name="connsiteY4" fmla="*/ 70943 h 2047160"/>
              <a:gd name="connsiteX5" fmla="*/ 475314 w 1523241"/>
              <a:gd name="connsiteY5" fmla="*/ 149025 h 2047160"/>
              <a:gd name="connsiteX6" fmla="*/ 435516 w 1523241"/>
              <a:gd name="connsiteY6" fmla="*/ 89795 h 2047160"/>
              <a:gd name="connsiteX7" fmla="*/ 729484 w 1523241"/>
              <a:gd name="connsiteY7" fmla="*/ 0 h 2047160"/>
              <a:gd name="connsiteX8" fmla="*/ 1255264 w 1523241"/>
              <a:gd name="connsiteY8" fmla="*/ 525780 h 2047160"/>
              <a:gd name="connsiteX9" fmla="*/ 1165469 w 1523241"/>
              <a:gd name="connsiteY9" fmla="*/ 819749 h 2047160"/>
              <a:gd name="connsiteX10" fmla="*/ 1110070 w 1523241"/>
              <a:gd name="connsiteY10" fmla="*/ 886892 h 2047160"/>
              <a:gd name="connsiteX11" fmla="*/ 1269608 w 1523241"/>
              <a:gd name="connsiteY11" fmla="*/ 1037607 h 2047160"/>
              <a:gd name="connsiteX12" fmla="*/ 1487735 w 1523241"/>
              <a:gd name="connsiteY12" fmla="*/ 1420907 h 2047160"/>
              <a:gd name="connsiteX13" fmla="*/ 1491388 w 1523241"/>
              <a:gd name="connsiteY13" fmla="*/ 1450226 h 2047160"/>
              <a:gd name="connsiteX14" fmla="*/ 1505036 w 1523241"/>
              <a:gd name="connsiteY14" fmla="*/ 1491888 h 2047160"/>
              <a:gd name="connsiteX15" fmla="*/ 1429438 w 1523241"/>
              <a:gd name="connsiteY15" fmla="*/ 2021655 h 2047160"/>
              <a:gd name="connsiteX16" fmla="*/ 1413166 w 1523241"/>
              <a:gd name="connsiteY16" fmla="*/ 2047160 h 2047160"/>
              <a:gd name="connsiteX17" fmla="*/ 1367024 w 1523241"/>
              <a:gd name="connsiteY17" fmla="*/ 2011227 h 2047160"/>
              <a:gd name="connsiteX18" fmla="*/ 774258 w 1523241"/>
              <a:gd name="connsiteY18" fmla="*/ 1848281 h 2047160"/>
              <a:gd name="connsiteX19" fmla="*/ 463013 w 1523241"/>
              <a:gd name="connsiteY19" fmla="*/ 1904353 h 2047160"/>
              <a:gd name="connsiteX20" fmla="*/ 419567 w 1523241"/>
              <a:gd name="connsiteY20" fmla="*/ 1922902 h 2047160"/>
              <a:gd name="connsiteX21" fmla="*/ 416599 w 1523241"/>
              <a:gd name="connsiteY21" fmla="*/ 1916665 h 2047160"/>
              <a:gd name="connsiteX22" fmla="*/ 7391 w 1523241"/>
              <a:gd name="connsiteY22" fmla="*/ 1571822 h 2047160"/>
              <a:gd name="connsiteX23" fmla="*/ 0 w 1523241"/>
              <a:gd name="connsiteY23" fmla="*/ 1569998 h 2047160"/>
              <a:gd name="connsiteX24" fmla="*/ 7193 w 1523241"/>
              <a:gd name="connsiteY24" fmla="*/ 1463009 h 2047160"/>
              <a:gd name="connsiteX25" fmla="*/ 203184 w 1523241"/>
              <a:gd name="connsiteY25" fmla="*/ 1067933 h 2047160"/>
              <a:gd name="connsiteX26" fmla="*/ 361316 w 1523241"/>
              <a:gd name="connsiteY26" fmla="*/ 900545 h 2047160"/>
              <a:gd name="connsiteX27" fmla="*/ 357701 w 1523241"/>
              <a:gd name="connsiteY27" fmla="*/ 897563 h 2047160"/>
              <a:gd name="connsiteX28" fmla="*/ 203704 w 1523241"/>
              <a:gd name="connsiteY28" fmla="*/ 525780 h 2047160"/>
              <a:gd name="connsiteX29" fmla="*/ 435516 w 1523241"/>
              <a:gd name="connsiteY29" fmla="*/ 89795 h 2047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1523241" h="2047160">
                <a:moveTo>
                  <a:pt x="475314" y="149025"/>
                </a:moveTo>
                <a:cubicBezTo>
                  <a:pt x="353698" y="231187"/>
                  <a:pt x="273739" y="370327"/>
                  <a:pt x="273739" y="528143"/>
                </a:cubicBezTo>
                <a:cubicBezTo>
                  <a:pt x="273739" y="780648"/>
                  <a:pt x="478434" y="985343"/>
                  <a:pt x="730939" y="985343"/>
                </a:cubicBezTo>
                <a:cubicBezTo>
                  <a:pt x="983444" y="985343"/>
                  <a:pt x="1188139" y="780648"/>
                  <a:pt x="1188139" y="528143"/>
                </a:cubicBezTo>
                <a:cubicBezTo>
                  <a:pt x="1188139" y="275638"/>
                  <a:pt x="983444" y="70943"/>
                  <a:pt x="730939" y="70943"/>
                </a:cubicBezTo>
                <a:cubicBezTo>
                  <a:pt x="636250" y="70943"/>
                  <a:pt x="548284" y="99728"/>
                  <a:pt x="475314" y="149025"/>
                </a:cubicBezTo>
                <a:close/>
                <a:moveTo>
                  <a:pt x="435516" y="89795"/>
                </a:moveTo>
                <a:cubicBezTo>
                  <a:pt x="519431" y="33103"/>
                  <a:pt x="620592" y="0"/>
                  <a:pt x="729484" y="0"/>
                </a:cubicBezTo>
                <a:cubicBezTo>
                  <a:pt x="1019864" y="0"/>
                  <a:pt x="1255264" y="235400"/>
                  <a:pt x="1255264" y="525780"/>
                </a:cubicBezTo>
                <a:cubicBezTo>
                  <a:pt x="1255264" y="634673"/>
                  <a:pt x="1222161" y="735833"/>
                  <a:pt x="1165469" y="819749"/>
                </a:cubicBezTo>
                <a:lnTo>
                  <a:pt x="1110070" y="886892"/>
                </a:lnTo>
                <a:lnTo>
                  <a:pt x="1269608" y="1037607"/>
                </a:lnTo>
                <a:cubicBezTo>
                  <a:pt x="1383179" y="1144899"/>
                  <a:pt x="1456072" y="1279097"/>
                  <a:pt x="1487735" y="1420907"/>
                </a:cubicBezTo>
                <a:lnTo>
                  <a:pt x="1491388" y="1450226"/>
                </a:lnTo>
                <a:lnTo>
                  <a:pt x="1505036" y="1491888"/>
                </a:lnTo>
                <a:cubicBezTo>
                  <a:pt x="1544614" y="1669151"/>
                  <a:pt x="1519772" y="1858303"/>
                  <a:pt x="1429438" y="2021655"/>
                </a:cubicBezTo>
                <a:lnTo>
                  <a:pt x="1413166" y="2047160"/>
                </a:lnTo>
                <a:lnTo>
                  <a:pt x="1367024" y="2011227"/>
                </a:lnTo>
                <a:cubicBezTo>
                  <a:pt x="1196065" y="1902619"/>
                  <a:pt x="991957" y="1842142"/>
                  <a:pt x="774258" y="1848281"/>
                </a:cubicBezTo>
                <a:cubicBezTo>
                  <a:pt x="665408" y="1851350"/>
                  <a:pt x="560890" y="1870855"/>
                  <a:pt x="463013" y="1904353"/>
                </a:cubicBezTo>
                <a:lnTo>
                  <a:pt x="419567" y="1922902"/>
                </a:lnTo>
                <a:lnTo>
                  <a:pt x="416599" y="1916665"/>
                </a:lnTo>
                <a:cubicBezTo>
                  <a:pt x="325937" y="1753495"/>
                  <a:pt x="178691" y="1632192"/>
                  <a:pt x="7391" y="1571822"/>
                </a:cubicBezTo>
                <a:lnTo>
                  <a:pt x="0" y="1569998"/>
                </a:lnTo>
                <a:lnTo>
                  <a:pt x="7193" y="1463009"/>
                </a:lnTo>
                <a:cubicBezTo>
                  <a:pt x="30745" y="1319629"/>
                  <a:pt x="95893" y="1181505"/>
                  <a:pt x="203184" y="1067933"/>
                </a:cubicBezTo>
                <a:lnTo>
                  <a:pt x="361316" y="900545"/>
                </a:lnTo>
                <a:lnTo>
                  <a:pt x="357701" y="897563"/>
                </a:lnTo>
                <a:cubicBezTo>
                  <a:pt x="262554" y="802415"/>
                  <a:pt x="203704" y="670970"/>
                  <a:pt x="203704" y="525780"/>
                </a:cubicBezTo>
                <a:cubicBezTo>
                  <a:pt x="203704" y="344293"/>
                  <a:pt x="295657" y="184281"/>
                  <a:pt x="435516" y="89795"/>
                </a:cubicBezTo>
                <a:close/>
              </a:path>
            </a:pathLst>
          </a:custGeom>
          <a:solidFill>
            <a:srgbClr val="0050AA"/>
          </a:solidFill>
          <a:ln w="38100"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>
            <a:spLocks noChangeAspect="1"/>
          </p:cNvSpPr>
          <p:nvPr/>
        </p:nvSpPr>
        <p:spPr>
          <a:xfrm rot="19917163">
            <a:off x="4689107" y="1343001"/>
            <a:ext cx="1396431" cy="1876732"/>
          </a:xfrm>
          <a:custGeom>
            <a:avLst/>
            <a:gdLst>
              <a:gd name="connsiteX0" fmla="*/ 475314 w 1523241"/>
              <a:gd name="connsiteY0" fmla="*/ 149025 h 2047160"/>
              <a:gd name="connsiteX1" fmla="*/ 273739 w 1523241"/>
              <a:gd name="connsiteY1" fmla="*/ 528143 h 2047160"/>
              <a:gd name="connsiteX2" fmla="*/ 730939 w 1523241"/>
              <a:gd name="connsiteY2" fmla="*/ 985343 h 2047160"/>
              <a:gd name="connsiteX3" fmla="*/ 1188139 w 1523241"/>
              <a:gd name="connsiteY3" fmla="*/ 528143 h 2047160"/>
              <a:gd name="connsiteX4" fmla="*/ 730939 w 1523241"/>
              <a:gd name="connsiteY4" fmla="*/ 70943 h 2047160"/>
              <a:gd name="connsiteX5" fmla="*/ 475314 w 1523241"/>
              <a:gd name="connsiteY5" fmla="*/ 149025 h 2047160"/>
              <a:gd name="connsiteX6" fmla="*/ 435516 w 1523241"/>
              <a:gd name="connsiteY6" fmla="*/ 89795 h 2047160"/>
              <a:gd name="connsiteX7" fmla="*/ 729484 w 1523241"/>
              <a:gd name="connsiteY7" fmla="*/ 0 h 2047160"/>
              <a:gd name="connsiteX8" fmla="*/ 1255264 w 1523241"/>
              <a:gd name="connsiteY8" fmla="*/ 525780 h 2047160"/>
              <a:gd name="connsiteX9" fmla="*/ 1165469 w 1523241"/>
              <a:gd name="connsiteY9" fmla="*/ 819749 h 2047160"/>
              <a:gd name="connsiteX10" fmla="*/ 1110070 w 1523241"/>
              <a:gd name="connsiteY10" fmla="*/ 886892 h 2047160"/>
              <a:gd name="connsiteX11" fmla="*/ 1269608 w 1523241"/>
              <a:gd name="connsiteY11" fmla="*/ 1037607 h 2047160"/>
              <a:gd name="connsiteX12" fmla="*/ 1487735 w 1523241"/>
              <a:gd name="connsiteY12" fmla="*/ 1420907 h 2047160"/>
              <a:gd name="connsiteX13" fmla="*/ 1491388 w 1523241"/>
              <a:gd name="connsiteY13" fmla="*/ 1450226 h 2047160"/>
              <a:gd name="connsiteX14" fmla="*/ 1505036 w 1523241"/>
              <a:gd name="connsiteY14" fmla="*/ 1491888 h 2047160"/>
              <a:gd name="connsiteX15" fmla="*/ 1429438 w 1523241"/>
              <a:gd name="connsiteY15" fmla="*/ 2021655 h 2047160"/>
              <a:gd name="connsiteX16" fmla="*/ 1413166 w 1523241"/>
              <a:gd name="connsiteY16" fmla="*/ 2047160 h 2047160"/>
              <a:gd name="connsiteX17" fmla="*/ 1367024 w 1523241"/>
              <a:gd name="connsiteY17" fmla="*/ 2011227 h 2047160"/>
              <a:gd name="connsiteX18" fmla="*/ 774258 w 1523241"/>
              <a:gd name="connsiteY18" fmla="*/ 1848281 h 2047160"/>
              <a:gd name="connsiteX19" fmla="*/ 463013 w 1523241"/>
              <a:gd name="connsiteY19" fmla="*/ 1904353 h 2047160"/>
              <a:gd name="connsiteX20" fmla="*/ 419567 w 1523241"/>
              <a:gd name="connsiteY20" fmla="*/ 1922902 h 2047160"/>
              <a:gd name="connsiteX21" fmla="*/ 416599 w 1523241"/>
              <a:gd name="connsiteY21" fmla="*/ 1916665 h 2047160"/>
              <a:gd name="connsiteX22" fmla="*/ 7391 w 1523241"/>
              <a:gd name="connsiteY22" fmla="*/ 1571822 h 2047160"/>
              <a:gd name="connsiteX23" fmla="*/ 0 w 1523241"/>
              <a:gd name="connsiteY23" fmla="*/ 1569998 h 2047160"/>
              <a:gd name="connsiteX24" fmla="*/ 7193 w 1523241"/>
              <a:gd name="connsiteY24" fmla="*/ 1463009 h 2047160"/>
              <a:gd name="connsiteX25" fmla="*/ 203184 w 1523241"/>
              <a:gd name="connsiteY25" fmla="*/ 1067933 h 2047160"/>
              <a:gd name="connsiteX26" fmla="*/ 361316 w 1523241"/>
              <a:gd name="connsiteY26" fmla="*/ 900545 h 2047160"/>
              <a:gd name="connsiteX27" fmla="*/ 357701 w 1523241"/>
              <a:gd name="connsiteY27" fmla="*/ 897563 h 2047160"/>
              <a:gd name="connsiteX28" fmla="*/ 203704 w 1523241"/>
              <a:gd name="connsiteY28" fmla="*/ 525780 h 2047160"/>
              <a:gd name="connsiteX29" fmla="*/ 435516 w 1523241"/>
              <a:gd name="connsiteY29" fmla="*/ 89795 h 2047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1523241" h="2047160">
                <a:moveTo>
                  <a:pt x="475314" y="149025"/>
                </a:moveTo>
                <a:cubicBezTo>
                  <a:pt x="353698" y="231187"/>
                  <a:pt x="273739" y="370327"/>
                  <a:pt x="273739" y="528143"/>
                </a:cubicBezTo>
                <a:cubicBezTo>
                  <a:pt x="273739" y="780648"/>
                  <a:pt x="478434" y="985343"/>
                  <a:pt x="730939" y="985343"/>
                </a:cubicBezTo>
                <a:cubicBezTo>
                  <a:pt x="983444" y="985343"/>
                  <a:pt x="1188139" y="780648"/>
                  <a:pt x="1188139" y="528143"/>
                </a:cubicBezTo>
                <a:cubicBezTo>
                  <a:pt x="1188139" y="275638"/>
                  <a:pt x="983444" y="70943"/>
                  <a:pt x="730939" y="70943"/>
                </a:cubicBezTo>
                <a:cubicBezTo>
                  <a:pt x="636250" y="70943"/>
                  <a:pt x="548284" y="99728"/>
                  <a:pt x="475314" y="149025"/>
                </a:cubicBezTo>
                <a:close/>
                <a:moveTo>
                  <a:pt x="435516" y="89795"/>
                </a:moveTo>
                <a:cubicBezTo>
                  <a:pt x="519431" y="33103"/>
                  <a:pt x="620592" y="0"/>
                  <a:pt x="729484" y="0"/>
                </a:cubicBezTo>
                <a:cubicBezTo>
                  <a:pt x="1019864" y="0"/>
                  <a:pt x="1255264" y="235400"/>
                  <a:pt x="1255264" y="525780"/>
                </a:cubicBezTo>
                <a:cubicBezTo>
                  <a:pt x="1255264" y="634673"/>
                  <a:pt x="1222161" y="735833"/>
                  <a:pt x="1165469" y="819749"/>
                </a:cubicBezTo>
                <a:lnTo>
                  <a:pt x="1110070" y="886892"/>
                </a:lnTo>
                <a:lnTo>
                  <a:pt x="1269608" y="1037607"/>
                </a:lnTo>
                <a:cubicBezTo>
                  <a:pt x="1383179" y="1144899"/>
                  <a:pt x="1456072" y="1279097"/>
                  <a:pt x="1487735" y="1420907"/>
                </a:cubicBezTo>
                <a:lnTo>
                  <a:pt x="1491388" y="1450226"/>
                </a:lnTo>
                <a:lnTo>
                  <a:pt x="1505036" y="1491888"/>
                </a:lnTo>
                <a:cubicBezTo>
                  <a:pt x="1544614" y="1669151"/>
                  <a:pt x="1519772" y="1858303"/>
                  <a:pt x="1429438" y="2021655"/>
                </a:cubicBezTo>
                <a:lnTo>
                  <a:pt x="1413166" y="2047160"/>
                </a:lnTo>
                <a:lnTo>
                  <a:pt x="1367024" y="2011227"/>
                </a:lnTo>
                <a:cubicBezTo>
                  <a:pt x="1196065" y="1902619"/>
                  <a:pt x="991957" y="1842142"/>
                  <a:pt x="774258" y="1848281"/>
                </a:cubicBezTo>
                <a:cubicBezTo>
                  <a:pt x="665408" y="1851350"/>
                  <a:pt x="560890" y="1870855"/>
                  <a:pt x="463013" y="1904353"/>
                </a:cubicBezTo>
                <a:lnTo>
                  <a:pt x="419567" y="1922902"/>
                </a:lnTo>
                <a:lnTo>
                  <a:pt x="416599" y="1916665"/>
                </a:lnTo>
                <a:cubicBezTo>
                  <a:pt x="325937" y="1753495"/>
                  <a:pt x="178691" y="1632192"/>
                  <a:pt x="7391" y="1571822"/>
                </a:cubicBezTo>
                <a:lnTo>
                  <a:pt x="0" y="1569998"/>
                </a:lnTo>
                <a:lnTo>
                  <a:pt x="7193" y="1463009"/>
                </a:lnTo>
                <a:cubicBezTo>
                  <a:pt x="30745" y="1319629"/>
                  <a:pt x="95893" y="1181505"/>
                  <a:pt x="203184" y="1067933"/>
                </a:cubicBezTo>
                <a:lnTo>
                  <a:pt x="361316" y="900545"/>
                </a:lnTo>
                <a:lnTo>
                  <a:pt x="357701" y="897563"/>
                </a:lnTo>
                <a:cubicBezTo>
                  <a:pt x="262554" y="802415"/>
                  <a:pt x="203704" y="670970"/>
                  <a:pt x="203704" y="525780"/>
                </a:cubicBezTo>
                <a:cubicBezTo>
                  <a:pt x="203704" y="344293"/>
                  <a:pt x="295657" y="184281"/>
                  <a:pt x="435516" y="89795"/>
                </a:cubicBezTo>
                <a:close/>
              </a:path>
            </a:pathLst>
          </a:custGeom>
          <a:solidFill>
            <a:srgbClr val="44D7FB"/>
          </a:solidFill>
          <a:ln w="38100"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5" name="Group 34"/>
          <p:cNvGrpSpPr/>
          <p:nvPr/>
        </p:nvGrpSpPr>
        <p:grpSpPr>
          <a:xfrm>
            <a:off x="7823984" y="1687779"/>
            <a:ext cx="3815902" cy="230128"/>
            <a:chOff x="7800975" y="1964325"/>
            <a:chExt cx="4162425" cy="55734"/>
          </a:xfrm>
          <a:solidFill>
            <a:srgbClr val="ED7D31"/>
          </a:solidFill>
        </p:grpSpPr>
        <p:cxnSp>
          <p:nvCxnSpPr>
            <p:cNvPr id="28" name="Straight Connector 27"/>
            <p:cNvCxnSpPr/>
            <p:nvPr/>
          </p:nvCxnSpPr>
          <p:spPr>
            <a:xfrm>
              <a:off x="7800975" y="1996044"/>
              <a:ext cx="3786188" cy="0"/>
            </a:xfrm>
            <a:prstGeom prst="line">
              <a:avLst/>
            </a:prstGeom>
            <a:grpFill/>
            <a:ln>
              <a:solidFill>
                <a:srgbClr val="36B8E3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Freeform 31"/>
            <p:cNvSpPr>
              <a:spLocks noChangeAspect="1"/>
            </p:cNvSpPr>
            <p:nvPr/>
          </p:nvSpPr>
          <p:spPr>
            <a:xfrm>
              <a:off x="11597640" y="1964325"/>
              <a:ext cx="365760" cy="55734"/>
            </a:xfrm>
            <a:custGeom>
              <a:avLst/>
              <a:gdLst>
                <a:gd name="connsiteX0" fmla="*/ 105727 w 1500187"/>
                <a:gd name="connsiteY0" fmla="*/ 0 h 228600"/>
                <a:gd name="connsiteX1" fmla="*/ 114300 w 1500187"/>
                <a:gd name="connsiteY1" fmla="*/ 0 h 228600"/>
                <a:gd name="connsiteX2" fmla="*/ 1385887 w 1500187"/>
                <a:gd name="connsiteY2" fmla="*/ 0 h 228600"/>
                <a:gd name="connsiteX3" fmla="*/ 1500187 w 1500187"/>
                <a:gd name="connsiteY3" fmla="*/ 114300 h 228600"/>
                <a:gd name="connsiteX4" fmla="*/ 1385887 w 1500187"/>
                <a:gd name="connsiteY4" fmla="*/ 228600 h 228600"/>
                <a:gd name="connsiteX5" fmla="*/ 114300 w 1500187"/>
                <a:gd name="connsiteY5" fmla="*/ 228600 h 228600"/>
                <a:gd name="connsiteX6" fmla="*/ 105727 w 1500187"/>
                <a:gd name="connsiteY6" fmla="*/ 228600 h 228600"/>
                <a:gd name="connsiteX7" fmla="*/ 105727 w 1500187"/>
                <a:gd name="connsiteY7" fmla="*/ 226869 h 228600"/>
                <a:gd name="connsiteX8" fmla="*/ 69809 w 1500187"/>
                <a:gd name="connsiteY8" fmla="*/ 219618 h 228600"/>
                <a:gd name="connsiteX9" fmla="*/ 0 w 1500187"/>
                <a:gd name="connsiteY9" fmla="*/ 114300 h 228600"/>
                <a:gd name="connsiteX10" fmla="*/ 69809 w 1500187"/>
                <a:gd name="connsiteY10" fmla="*/ 8982 h 228600"/>
                <a:gd name="connsiteX11" fmla="*/ 105727 w 1500187"/>
                <a:gd name="connsiteY11" fmla="*/ 1731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00187" h="228600">
                  <a:moveTo>
                    <a:pt x="105727" y="0"/>
                  </a:moveTo>
                  <a:lnTo>
                    <a:pt x="114300" y="0"/>
                  </a:lnTo>
                  <a:lnTo>
                    <a:pt x="1385887" y="0"/>
                  </a:lnTo>
                  <a:cubicBezTo>
                    <a:pt x="1449013" y="0"/>
                    <a:pt x="1500187" y="51174"/>
                    <a:pt x="1500187" y="114300"/>
                  </a:cubicBezTo>
                  <a:cubicBezTo>
                    <a:pt x="1500187" y="177426"/>
                    <a:pt x="1449013" y="228600"/>
                    <a:pt x="1385887" y="228600"/>
                  </a:cubicBezTo>
                  <a:lnTo>
                    <a:pt x="114300" y="228600"/>
                  </a:lnTo>
                  <a:lnTo>
                    <a:pt x="105727" y="228600"/>
                  </a:lnTo>
                  <a:lnTo>
                    <a:pt x="105727" y="226869"/>
                  </a:lnTo>
                  <a:lnTo>
                    <a:pt x="69809" y="219618"/>
                  </a:lnTo>
                  <a:cubicBezTo>
                    <a:pt x="28785" y="202266"/>
                    <a:pt x="0" y="161645"/>
                    <a:pt x="0" y="114300"/>
                  </a:cubicBezTo>
                  <a:cubicBezTo>
                    <a:pt x="0" y="66956"/>
                    <a:pt x="28785" y="26334"/>
                    <a:pt x="69809" y="8982"/>
                  </a:cubicBezTo>
                  <a:lnTo>
                    <a:pt x="105727" y="1731"/>
                  </a:lnTo>
                  <a:close/>
                </a:path>
              </a:pathLst>
            </a:custGeom>
            <a:solidFill>
              <a:srgbClr val="36B8E3"/>
            </a:solidFill>
            <a:ln>
              <a:solidFill>
                <a:srgbClr val="36B8E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8937310" y="3817389"/>
            <a:ext cx="3254690" cy="51094"/>
            <a:chOff x="9015411" y="4092036"/>
            <a:chExt cx="3550253" cy="55734"/>
          </a:xfrm>
        </p:grpSpPr>
        <p:cxnSp>
          <p:nvCxnSpPr>
            <p:cNvPr id="33" name="Straight Connector 32"/>
            <p:cNvCxnSpPr/>
            <p:nvPr/>
          </p:nvCxnSpPr>
          <p:spPr>
            <a:xfrm>
              <a:off x="9015411" y="4115782"/>
              <a:ext cx="3191801" cy="0"/>
            </a:xfrm>
            <a:prstGeom prst="line">
              <a:avLst/>
            </a:prstGeom>
            <a:ln>
              <a:solidFill>
                <a:srgbClr val="239BD3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Freeform 33"/>
            <p:cNvSpPr>
              <a:spLocks noChangeAspect="1"/>
            </p:cNvSpPr>
            <p:nvPr/>
          </p:nvSpPr>
          <p:spPr>
            <a:xfrm>
              <a:off x="12199904" y="4092036"/>
              <a:ext cx="365760" cy="55734"/>
            </a:xfrm>
            <a:custGeom>
              <a:avLst/>
              <a:gdLst>
                <a:gd name="connsiteX0" fmla="*/ 105727 w 1500187"/>
                <a:gd name="connsiteY0" fmla="*/ 0 h 228600"/>
                <a:gd name="connsiteX1" fmla="*/ 114300 w 1500187"/>
                <a:gd name="connsiteY1" fmla="*/ 0 h 228600"/>
                <a:gd name="connsiteX2" fmla="*/ 1385887 w 1500187"/>
                <a:gd name="connsiteY2" fmla="*/ 0 h 228600"/>
                <a:gd name="connsiteX3" fmla="*/ 1500187 w 1500187"/>
                <a:gd name="connsiteY3" fmla="*/ 114300 h 228600"/>
                <a:gd name="connsiteX4" fmla="*/ 1385887 w 1500187"/>
                <a:gd name="connsiteY4" fmla="*/ 228600 h 228600"/>
                <a:gd name="connsiteX5" fmla="*/ 114300 w 1500187"/>
                <a:gd name="connsiteY5" fmla="*/ 228600 h 228600"/>
                <a:gd name="connsiteX6" fmla="*/ 105727 w 1500187"/>
                <a:gd name="connsiteY6" fmla="*/ 228600 h 228600"/>
                <a:gd name="connsiteX7" fmla="*/ 105727 w 1500187"/>
                <a:gd name="connsiteY7" fmla="*/ 226869 h 228600"/>
                <a:gd name="connsiteX8" fmla="*/ 69809 w 1500187"/>
                <a:gd name="connsiteY8" fmla="*/ 219618 h 228600"/>
                <a:gd name="connsiteX9" fmla="*/ 0 w 1500187"/>
                <a:gd name="connsiteY9" fmla="*/ 114300 h 228600"/>
                <a:gd name="connsiteX10" fmla="*/ 69809 w 1500187"/>
                <a:gd name="connsiteY10" fmla="*/ 8982 h 228600"/>
                <a:gd name="connsiteX11" fmla="*/ 105727 w 1500187"/>
                <a:gd name="connsiteY11" fmla="*/ 1731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00187" h="228600">
                  <a:moveTo>
                    <a:pt x="105727" y="0"/>
                  </a:moveTo>
                  <a:lnTo>
                    <a:pt x="114300" y="0"/>
                  </a:lnTo>
                  <a:lnTo>
                    <a:pt x="1385887" y="0"/>
                  </a:lnTo>
                  <a:cubicBezTo>
                    <a:pt x="1449013" y="0"/>
                    <a:pt x="1500187" y="51174"/>
                    <a:pt x="1500187" y="114300"/>
                  </a:cubicBezTo>
                  <a:cubicBezTo>
                    <a:pt x="1500187" y="177426"/>
                    <a:pt x="1449013" y="228600"/>
                    <a:pt x="1385887" y="228600"/>
                  </a:cubicBezTo>
                  <a:lnTo>
                    <a:pt x="114300" y="228600"/>
                  </a:lnTo>
                  <a:lnTo>
                    <a:pt x="105727" y="228600"/>
                  </a:lnTo>
                  <a:lnTo>
                    <a:pt x="105727" y="226869"/>
                  </a:lnTo>
                  <a:lnTo>
                    <a:pt x="69809" y="219618"/>
                  </a:lnTo>
                  <a:cubicBezTo>
                    <a:pt x="28785" y="202266"/>
                    <a:pt x="0" y="161645"/>
                    <a:pt x="0" y="114300"/>
                  </a:cubicBezTo>
                  <a:cubicBezTo>
                    <a:pt x="0" y="66956"/>
                    <a:pt x="28785" y="26334"/>
                    <a:pt x="69809" y="8982"/>
                  </a:cubicBezTo>
                  <a:lnTo>
                    <a:pt x="105727" y="1731"/>
                  </a:lnTo>
                  <a:close/>
                </a:path>
              </a:pathLst>
            </a:custGeom>
            <a:solidFill>
              <a:srgbClr val="239BD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36" name="Group 35"/>
          <p:cNvGrpSpPr/>
          <p:nvPr/>
        </p:nvGrpSpPr>
        <p:grpSpPr>
          <a:xfrm rot="10800000">
            <a:off x="876656" y="1866813"/>
            <a:ext cx="3773988" cy="51094"/>
            <a:chOff x="7800975" y="1968177"/>
            <a:chExt cx="4116705" cy="55734"/>
          </a:xfrm>
          <a:solidFill>
            <a:schemeClr val="tx2">
              <a:lumMod val="50000"/>
            </a:schemeClr>
          </a:solidFill>
        </p:grpSpPr>
        <p:cxnSp>
          <p:nvCxnSpPr>
            <p:cNvPr id="37" name="Straight Connector 36"/>
            <p:cNvCxnSpPr/>
            <p:nvPr/>
          </p:nvCxnSpPr>
          <p:spPr>
            <a:xfrm>
              <a:off x="7800975" y="1996044"/>
              <a:ext cx="3786188" cy="0"/>
            </a:xfrm>
            <a:prstGeom prst="line">
              <a:avLst/>
            </a:prstGeom>
            <a:grpFill/>
            <a:ln>
              <a:solidFill>
                <a:srgbClr val="44D7FB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Freeform 37"/>
            <p:cNvSpPr>
              <a:spLocks noChangeAspect="1"/>
            </p:cNvSpPr>
            <p:nvPr/>
          </p:nvSpPr>
          <p:spPr>
            <a:xfrm>
              <a:off x="11551920" y="1968177"/>
              <a:ext cx="365760" cy="55734"/>
            </a:xfrm>
            <a:custGeom>
              <a:avLst/>
              <a:gdLst>
                <a:gd name="connsiteX0" fmla="*/ 105727 w 1500187"/>
                <a:gd name="connsiteY0" fmla="*/ 0 h 228600"/>
                <a:gd name="connsiteX1" fmla="*/ 114300 w 1500187"/>
                <a:gd name="connsiteY1" fmla="*/ 0 h 228600"/>
                <a:gd name="connsiteX2" fmla="*/ 1385887 w 1500187"/>
                <a:gd name="connsiteY2" fmla="*/ 0 h 228600"/>
                <a:gd name="connsiteX3" fmla="*/ 1500187 w 1500187"/>
                <a:gd name="connsiteY3" fmla="*/ 114300 h 228600"/>
                <a:gd name="connsiteX4" fmla="*/ 1385887 w 1500187"/>
                <a:gd name="connsiteY4" fmla="*/ 228600 h 228600"/>
                <a:gd name="connsiteX5" fmla="*/ 114300 w 1500187"/>
                <a:gd name="connsiteY5" fmla="*/ 228600 h 228600"/>
                <a:gd name="connsiteX6" fmla="*/ 105727 w 1500187"/>
                <a:gd name="connsiteY6" fmla="*/ 228600 h 228600"/>
                <a:gd name="connsiteX7" fmla="*/ 105727 w 1500187"/>
                <a:gd name="connsiteY7" fmla="*/ 226869 h 228600"/>
                <a:gd name="connsiteX8" fmla="*/ 69809 w 1500187"/>
                <a:gd name="connsiteY8" fmla="*/ 219618 h 228600"/>
                <a:gd name="connsiteX9" fmla="*/ 0 w 1500187"/>
                <a:gd name="connsiteY9" fmla="*/ 114300 h 228600"/>
                <a:gd name="connsiteX10" fmla="*/ 69809 w 1500187"/>
                <a:gd name="connsiteY10" fmla="*/ 8982 h 228600"/>
                <a:gd name="connsiteX11" fmla="*/ 105727 w 1500187"/>
                <a:gd name="connsiteY11" fmla="*/ 1731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00187" h="228600">
                  <a:moveTo>
                    <a:pt x="105727" y="0"/>
                  </a:moveTo>
                  <a:lnTo>
                    <a:pt x="114300" y="0"/>
                  </a:lnTo>
                  <a:lnTo>
                    <a:pt x="1385887" y="0"/>
                  </a:lnTo>
                  <a:cubicBezTo>
                    <a:pt x="1449013" y="0"/>
                    <a:pt x="1500187" y="51174"/>
                    <a:pt x="1500187" y="114300"/>
                  </a:cubicBezTo>
                  <a:cubicBezTo>
                    <a:pt x="1500187" y="177426"/>
                    <a:pt x="1449013" y="228600"/>
                    <a:pt x="1385887" y="228600"/>
                  </a:cubicBezTo>
                  <a:lnTo>
                    <a:pt x="114300" y="228600"/>
                  </a:lnTo>
                  <a:lnTo>
                    <a:pt x="105727" y="228600"/>
                  </a:lnTo>
                  <a:lnTo>
                    <a:pt x="105727" y="226869"/>
                  </a:lnTo>
                  <a:lnTo>
                    <a:pt x="69809" y="219618"/>
                  </a:lnTo>
                  <a:cubicBezTo>
                    <a:pt x="28785" y="202266"/>
                    <a:pt x="0" y="161645"/>
                    <a:pt x="0" y="114300"/>
                  </a:cubicBezTo>
                  <a:cubicBezTo>
                    <a:pt x="0" y="66956"/>
                    <a:pt x="28785" y="26334"/>
                    <a:pt x="69809" y="8982"/>
                  </a:cubicBezTo>
                  <a:lnTo>
                    <a:pt x="105727" y="173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9" name="Group 38"/>
          <p:cNvGrpSpPr/>
          <p:nvPr/>
        </p:nvGrpSpPr>
        <p:grpSpPr>
          <a:xfrm rot="10800000">
            <a:off x="876656" y="5705535"/>
            <a:ext cx="3773988" cy="51094"/>
            <a:chOff x="7800975" y="1968177"/>
            <a:chExt cx="4116705" cy="55734"/>
          </a:xfrm>
        </p:grpSpPr>
        <p:cxnSp>
          <p:nvCxnSpPr>
            <p:cNvPr id="40" name="Straight Connector 39"/>
            <p:cNvCxnSpPr/>
            <p:nvPr/>
          </p:nvCxnSpPr>
          <p:spPr>
            <a:xfrm>
              <a:off x="7800975" y="1996044"/>
              <a:ext cx="3786188" cy="0"/>
            </a:xfrm>
            <a:prstGeom prst="line">
              <a:avLst/>
            </a:prstGeom>
            <a:ln>
              <a:solidFill>
                <a:srgbClr val="0967B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Freeform 40"/>
            <p:cNvSpPr>
              <a:spLocks noChangeAspect="1"/>
            </p:cNvSpPr>
            <p:nvPr/>
          </p:nvSpPr>
          <p:spPr>
            <a:xfrm>
              <a:off x="11551920" y="1968177"/>
              <a:ext cx="365760" cy="55734"/>
            </a:xfrm>
            <a:custGeom>
              <a:avLst/>
              <a:gdLst>
                <a:gd name="connsiteX0" fmla="*/ 105727 w 1500187"/>
                <a:gd name="connsiteY0" fmla="*/ 0 h 228600"/>
                <a:gd name="connsiteX1" fmla="*/ 114300 w 1500187"/>
                <a:gd name="connsiteY1" fmla="*/ 0 h 228600"/>
                <a:gd name="connsiteX2" fmla="*/ 1385887 w 1500187"/>
                <a:gd name="connsiteY2" fmla="*/ 0 h 228600"/>
                <a:gd name="connsiteX3" fmla="*/ 1500187 w 1500187"/>
                <a:gd name="connsiteY3" fmla="*/ 114300 h 228600"/>
                <a:gd name="connsiteX4" fmla="*/ 1385887 w 1500187"/>
                <a:gd name="connsiteY4" fmla="*/ 228600 h 228600"/>
                <a:gd name="connsiteX5" fmla="*/ 114300 w 1500187"/>
                <a:gd name="connsiteY5" fmla="*/ 228600 h 228600"/>
                <a:gd name="connsiteX6" fmla="*/ 105727 w 1500187"/>
                <a:gd name="connsiteY6" fmla="*/ 228600 h 228600"/>
                <a:gd name="connsiteX7" fmla="*/ 105727 w 1500187"/>
                <a:gd name="connsiteY7" fmla="*/ 226869 h 228600"/>
                <a:gd name="connsiteX8" fmla="*/ 69809 w 1500187"/>
                <a:gd name="connsiteY8" fmla="*/ 219618 h 228600"/>
                <a:gd name="connsiteX9" fmla="*/ 0 w 1500187"/>
                <a:gd name="connsiteY9" fmla="*/ 114300 h 228600"/>
                <a:gd name="connsiteX10" fmla="*/ 69809 w 1500187"/>
                <a:gd name="connsiteY10" fmla="*/ 8982 h 228600"/>
                <a:gd name="connsiteX11" fmla="*/ 105727 w 1500187"/>
                <a:gd name="connsiteY11" fmla="*/ 1731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00187" h="228600">
                  <a:moveTo>
                    <a:pt x="105727" y="0"/>
                  </a:moveTo>
                  <a:lnTo>
                    <a:pt x="114300" y="0"/>
                  </a:lnTo>
                  <a:lnTo>
                    <a:pt x="1385887" y="0"/>
                  </a:lnTo>
                  <a:cubicBezTo>
                    <a:pt x="1449013" y="0"/>
                    <a:pt x="1500187" y="51174"/>
                    <a:pt x="1500187" y="114300"/>
                  </a:cubicBezTo>
                  <a:cubicBezTo>
                    <a:pt x="1500187" y="177426"/>
                    <a:pt x="1449013" y="228600"/>
                    <a:pt x="1385887" y="228600"/>
                  </a:cubicBezTo>
                  <a:lnTo>
                    <a:pt x="114300" y="228600"/>
                  </a:lnTo>
                  <a:lnTo>
                    <a:pt x="105727" y="228600"/>
                  </a:lnTo>
                  <a:lnTo>
                    <a:pt x="105727" y="226869"/>
                  </a:lnTo>
                  <a:lnTo>
                    <a:pt x="69809" y="219618"/>
                  </a:lnTo>
                  <a:cubicBezTo>
                    <a:pt x="28785" y="202266"/>
                    <a:pt x="0" y="161645"/>
                    <a:pt x="0" y="114300"/>
                  </a:cubicBezTo>
                  <a:cubicBezTo>
                    <a:pt x="0" y="66956"/>
                    <a:pt x="28785" y="26334"/>
                    <a:pt x="69809" y="8982"/>
                  </a:cubicBezTo>
                  <a:lnTo>
                    <a:pt x="105727" y="1731"/>
                  </a:lnTo>
                  <a:close/>
                </a:path>
              </a:pathLst>
            </a:custGeom>
            <a:solidFill>
              <a:srgbClr val="096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7856189" y="5672601"/>
            <a:ext cx="3773988" cy="51094"/>
            <a:chOff x="7800975" y="1968177"/>
            <a:chExt cx="4116705" cy="55734"/>
          </a:xfrm>
        </p:grpSpPr>
        <p:cxnSp>
          <p:nvCxnSpPr>
            <p:cNvPr id="43" name="Straight Connector 42"/>
            <p:cNvCxnSpPr/>
            <p:nvPr/>
          </p:nvCxnSpPr>
          <p:spPr>
            <a:xfrm>
              <a:off x="7800975" y="1996044"/>
              <a:ext cx="3786188" cy="0"/>
            </a:xfrm>
            <a:prstGeom prst="line">
              <a:avLst/>
            </a:prstGeom>
            <a:ln>
              <a:solidFill>
                <a:srgbClr val="157EB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Freeform 43"/>
            <p:cNvSpPr>
              <a:spLocks noChangeAspect="1"/>
            </p:cNvSpPr>
            <p:nvPr/>
          </p:nvSpPr>
          <p:spPr>
            <a:xfrm>
              <a:off x="11551920" y="1968177"/>
              <a:ext cx="365760" cy="55734"/>
            </a:xfrm>
            <a:custGeom>
              <a:avLst/>
              <a:gdLst>
                <a:gd name="connsiteX0" fmla="*/ 105727 w 1500187"/>
                <a:gd name="connsiteY0" fmla="*/ 0 h 228600"/>
                <a:gd name="connsiteX1" fmla="*/ 114300 w 1500187"/>
                <a:gd name="connsiteY1" fmla="*/ 0 h 228600"/>
                <a:gd name="connsiteX2" fmla="*/ 1385887 w 1500187"/>
                <a:gd name="connsiteY2" fmla="*/ 0 h 228600"/>
                <a:gd name="connsiteX3" fmla="*/ 1500187 w 1500187"/>
                <a:gd name="connsiteY3" fmla="*/ 114300 h 228600"/>
                <a:gd name="connsiteX4" fmla="*/ 1385887 w 1500187"/>
                <a:gd name="connsiteY4" fmla="*/ 228600 h 228600"/>
                <a:gd name="connsiteX5" fmla="*/ 114300 w 1500187"/>
                <a:gd name="connsiteY5" fmla="*/ 228600 h 228600"/>
                <a:gd name="connsiteX6" fmla="*/ 105727 w 1500187"/>
                <a:gd name="connsiteY6" fmla="*/ 228600 h 228600"/>
                <a:gd name="connsiteX7" fmla="*/ 105727 w 1500187"/>
                <a:gd name="connsiteY7" fmla="*/ 226869 h 228600"/>
                <a:gd name="connsiteX8" fmla="*/ 69809 w 1500187"/>
                <a:gd name="connsiteY8" fmla="*/ 219618 h 228600"/>
                <a:gd name="connsiteX9" fmla="*/ 0 w 1500187"/>
                <a:gd name="connsiteY9" fmla="*/ 114300 h 228600"/>
                <a:gd name="connsiteX10" fmla="*/ 69809 w 1500187"/>
                <a:gd name="connsiteY10" fmla="*/ 8982 h 228600"/>
                <a:gd name="connsiteX11" fmla="*/ 105727 w 1500187"/>
                <a:gd name="connsiteY11" fmla="*/ 1731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00187" h="228600">
                  <a:moveTo>
                    <a:pt x="105727" y="0"/>
                  </a:moveTo>
                  <a:lnTo>
                    <a:pt x="114300" y="0"/>
                  </a:lnTo>
                  <a:lnTo>
                    <a:pt x="1385887" y="0"/>
                  </a:lnTo>
                  <a:cubicBezTo>
                    <a:pt x="1449013" y="0"/>
                    <a:pt x="1500187" y="51174"/>
                    <a:pt x="1500187" y="114300"/>
                  </a:cubicBezTo>
                  <a:cubicBezTo>
                    <a:pt x="1500187" y="177426"/>
                    <a:pt x="1449013" y="228600"/>
                    <a:pt x="1385887" y="228600"/>
                  </a:cubicBezTo>
                  <a:lnTo>
                    <a:pt x="114300" y="228600"/>
                  </a:lnTo>
                  <a:lnTo>
                    <a:pt x="105727" y="228600"/>
                  </a:lnTo>
                  <a:lnTo>
                    <a:pt x="105727" y="226869"/>
                  </a:lnTo>
                  <a:lnTo>
                    <a:pt x="69809" y="219618"/>
                  </a:lnTo>
                  <a:cubicBezTo>
                    <a:pt x="28785" y="202266"/>
                    <a:pt x="0" y="161645"/>
                    <a:pt x="0" y="114300"/>
                  </a:cubicBezTo>
                  <a:cubicBezTo>
                    <a:pt x="0" y="66956"/>
                    <a:pt x="28785" y="26334"/>
                    <a:pt x="69809" y="8982"/>
                  </a:cubicBezTo>
                  <a:lnTo>
                    <a:pt x="105727" y="1731"/>
                  </a:lnTo>
                  <a:close/>
                </a:path>
              </a:pathLst>
            </a:custGeom>
            <a:solidFill>
              <a:srgbClr val="157E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6" name="Group 45"/>
          <p:cNvGrpSpPr/>
          <p:nvPr/>
        </p:nvGrpSpPr>
        <p:grpSpPr>
          <a:xfrm rot="10800000">
            <a:off x="492009" y="3785675"/>
            <a:ext cx="3077504" cy="51094"/>
            <a:chOff x="9015412" y="4077996"/>
            <a:chExt cx="3356973" cy="55734"/>
          </a:xfrm>
        </p:grpSpPr>
        <p:cxnSp>
          <p:nvCxnSpPr>
            <p:cNvPr id="47" name="Straight Connector 46"/>
            <p:cNvCxnSpPr/>
            <p:nvPr/>
          </p:nvCxnSpPr>
          <p:spPr>
            <a:xfrm>
              <a:off x="9015412" y="4115782"/>
              <a:ext cx="2992311" cy="0"/>
            </a:xfrm>
            <a:prstGeom prst="line">
              <a:avLst/>
            </a:prstGeom>
            <a:ln>
              <a:solidFill>
                <a:srgbClr val="0050AA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Freeform 47"/>
            <p:cNvSpPr>
              <a:spLocks noChangeAspect="1"/>
            </p:cNvSpPr>
            <p:nvPr/>
          </p:nvSpPr>
          <p:spPr>
            <a:xfrm>
              <a:off x="12006625" y="4077996"/>
              <a:ext cx="365760" cy="55734"/>
            </a:xfrm>
            <a:custGeom>
              <a:avLst/>
              <a:gdLst>
                <a:gd name="connsiteX0" fmla="*/ 105727 w 1500187"/>
                <a:gd name="connsiteY0" fmla="*/ 0 h 228600"/>
                <a:gd name="connsiteX1" fmla="*/ 114300 w 1500187"/>
                <a:gd name="connsiteY1" fmla="*/ 0 h 228600"/>
                <a:gd name="connsiteX2" fmla="*/ 1385887 w 1500187"/>
                <a:gd name="connsiteY2" fmla="*/ 0 h 228600"/>
                <a:gd name="connsiteX3" fmla="*/ 1500187 w 1500187"/>
                <a:gd name="connsiteY3" fmla="*/ 114300 h 228600"/>
                <a:gd name="connsiteX4" fmla="*/ 1385887 w 1500187"/>
                <a:gd name="connsiteY4" fmla="*/ 228600 h 228600"/>
                <a:gd name="connsiteX5" fmla="*/ 114300 w 1500187"/>
                <a:gd name="connsiteY5" fmla="*/ 228600 h 228600"/>
                <a:gd name="connsiteX6" fmla="*/ 105727 w 1500187"/>
                <a:gd name="connsiteY6" fmla="*/ 228600 h 228600"/>
                <a:gd name="connsiteX7" fmla="*/ 105727 w 1500187"/>
                <a:gd name="connsiteY7" fmla="*/ 226869 h 228600"/>
                <a:gd name="connsiteX8" fmla="*/ 69809 w 1500187"/>
                <a:gd name="connsiteY8" fmla="*/ 219618 h 228600"/>
                <a:gd name="connsiteX9" fmla="*/ 0 w 1500187"/>
                <a:gd name="connsiteY9" fmla="*/ 114300 h 228600"/>
                <a:gd name="connsiteX10" fmla="*/ 69809 w 1500187"/>
                <a:gd name="connsiteY10" fmla="*/ 8982 h 228600"/>
                <a:gd name="connsiteX11" fmla="*/ 105727 w 1500187"/>
                <a:gd name="connsiteY11" fmla="*/ 1731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00187" h="228600">
                  <a:moveTo>
                    <a:pt x="105727" y="0"/>
                  </a:moveTo>
                  <a:lnTo>
                    <a:pt x="114300" y="0"/>
                  </a:lnTo>
                  <a:lnTo>
                    <a:pt x="1385887" y="0"/>
                  </a:lnTo>
                  <a:cubicBezTo>
                    <a:pt x="1449013" y="0"/>
                    <a:pt x="1500187" y="51174"/>
                    <a:pt x="1500187" y="114300"/>
                  </a:cubicBezTo>
                  <a:cubicBezTo>
                    <a:pt x="1500187" y="177426"/>
                    <a:pt x="1449013" y="228600"/>
                    <a:pt x="1385887" y="228600"/>
                  </a:cubicBezTo>
                  <a:lnTo>
                    <a:pt x="114300" y="228600"/>
                  </a:lnTo>
                  <a:lnTo>
                    <a:pt x="105727" y="228600"/>
                  </a:lnTo>
                  <a:lnTo>
                    <a:pt x="105727" y="226869"/>
                  </a:lnTo>
                  <a:lnTo>
                    <a:pt x="69809" y="219618"/>
                  </a:lnTo>
                  <a:cubicBezTo>
                    <a:pt x="28785" y="202266"/>
                    <a:pt x="0" y="161645"/>
                    <a:pt x="0" y="114300"/>
                  </a:cubicBezTo>
                  <a:cubicBezTo>
                    <a:pt x="0" y="66956"/>
                    <a:pt x="28785" y="26334"/>
                    <a:pt x="69809" y="8982"/>
                  </a:cubicBezTo>
                  <a:lnTo>
                    <a:pt x="105727" y="1731"/>
                  </a:lnTo>
                  <a:close/>
                </a:path>
              </a:pathLst>
            </a:custGeom>
            <a:solidFill>
              <a:srgbClr val="0050A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51" name="TextBox 50"/>
          <p:cNvSpPr txBox="1"/>
          <p:nvPr/>
        </p:nvSpPr>
        <p:spPr>
          <a:xfrm>
            <a:off x="7768440" y="4905047"/>
            <a:ext cx="4000500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8804">
              <a:spcBef>
                <a:spcPct val="20000"/>
              </a:spcBef>
              <a:defRPr/>
            </a:pP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  <a:latin typeface="Candara" panose="020E0502030303020204" pitchFamily="34" charset="0"/>
              </a:rPr>
              <a:t>Lei Municipal 11.905 de o7/12/2014</a:t>
            </a:r>
          </a:p>
          <a:p>
            <a:pPr algn="ctr" defTabSz="1218804">
              <a:spcBef>
                <a:spcPct val="20000"/>
              </a:spcBef>
              <a:spcAft>
                <a:spcPts val="600"/>
              </a:spcAft>
              <a:defRPr/>
            </a:pPr>
            <a:r>
              <a:rPr lang="en-US" b="1" dirty="0" err="1">
                <a:solidFill>
                  <a:schemeClr val="tx2">
                    <a:lumMod val="50000"/>
                  </a:schemeClr>
                </a:solidFill>
                <a:latin typeface="Candara" panose="020E0502030303020204" pitchFamily="34" charset="0"/>
              </a:rPr>
              <a:t>Viabilizou</a:t>
            </a:r>
            <a:r>
              <a:rPr lang="en-US" b="1" dirty="0">
                <a:solidFill>
                  <a:schemeClr val="tx2">
                    <a:lumMod val="50000"/>
                  </a:schemeClr>
                </a:solidFill>
                <a:latin typeface="Candara" panose="020E0502030303020204" pitchFamily="34" charset="0"/>
              </a:rPr>
              <a:t> a ZPE de Uberaba – </a:t>
            </a:r>
            <a:r>
              <a:rPr lang="en-US" b="1" dirty="0" err="1">
                <a:solidFill>
                  <a:schemeClr val="tx2">
                    <a:lumMod val="50000"/>
                  </a:schemeClr>
                </a:solidFill>
                <a:latin typeface="Candara" panose="020E0502030303020204" pitchFamily="34" charset="0"/>
              </a:rPr>
              <a:t>alteração</a:t>
            </a:r>
            <a:r>
              <a:rPr lang="en-US" b="1" dirty="0">
                <a:solidFill>
                  <a:schemeClr val="tx2">
                    <a:lumMod val="50000"/>
                  </a:schemeClr>
                </a:solidFill>
                <a:latin typeface="Candara" panose="020E0502030303020204" pitchFamily="34" charset="0"/>
              </a:rPr>
              <a:t> da </a:t>
            </a:r>
            <a:r>
              <a:rPr lang="en-US" b="1" dirty="0" err="1">
                <a:solidFill>
                  <a:schemeClr val="tx2">
                    <a:lumMod val="50000"/>
                  </a:schemeClr>
                </a:solidFill>
                <a:latin typeface="Candara" panose="020E0502030303020204" pitchFamily="34" charset="0"/>
              </a:rPr>
              <a:t>participação</a:t>
            </a:r>
            <a:r>
              <a:rPr lang="en-US" b="1" dirty="0">
                <a:solidFill>
                  <a:schemeClr val="tx2">
                    <a:lumMod val="50000"/>
                  </a:schemeClr>
                </a:solidFill>
                <a:latin typeface="Candara" panose="020E0502030303020204" pitchFamily="34" charset="0"/>
              </a:rPr>
              <a:t> </a:t>
            </a:r>
            <a:r>
              <a:rPr lang="en-US" b="1" dirty="0" err="1">
                <a:solidFill>
                  <a:schemeClr val="tx2">
                    <a:lumMod val="50000"/>
                  </a:schemeClr>
                </a:solidFill>
                <a:latin typeface="Candara" panose="020E0502030303020204" pitchFamily="34" charset="0"/>
              </a:rPr>
              <a:t>societária</a:t>
            </a:r>
            <a:r>
              <a:rPr lang="en-US" b="1" dirty="0">
                <a:solidFill>
                  <a:schemeClr val="tx2">
                    <a:lumMod val="50000"/>
                  </a:schemeClr>
                </a:solidFill>
                <a:latin typeface="Candara" panose="020E0502030303020204" pitchFamily="34" charset="0"/>
              </a:rPr>
              <a:t> e </a:t>
            </a:r>
            <a:r>
              <a:rPr lang="en-US" b="1" dirty="0" err="1">
                <a:solidFill>
                  <a:schemeClr val="tx2">
                    <a:lumMod val="50000"/>
                  </a:schemeClr>
                </a:solidFill>
                <a:latin typeface="Candara" panose="020E0502030303020204" pitchFamily="34" charset="0"/>
              </a:rPr>
              <a:t>autorização</a:t>
            </a:r>
            <a:r>
              <a:rPr lang="en-US" b="1" dirty="0">
                <a:solidFill>
                  <a:schemeClr val="tx2">
                    <a:lumMod val="50000"/>
                  </a:schemeClr>
                </a:solidFill>
                <a:latin typeface="Candara" panose="020E0502030303020204" pitchFamily="34" charset="0"/>
              </a:rPr>
              <a:t> da </a:t>
            </a:r>
            <a:r>
              <a:rPr lang="en-US" b="1" dirty="0" err="1">
                <a:solidFill>
                  <a:schemeClr val="tx2">
                    <a:lumMod val="50000"/>
                  </a:schemeClr>
                </a:solidFill>
                <a:latin typeface="Candara" panose="020E0502030303020204" pitchFamily="34" charset="0"/>
              </a:rPr>
              <a:t>doação</a:t>
            </a:r>
            <a:r>
              <a:rPr lang="en-US" b="1" dirty="0">
                <a:solidFill>
                  <a:schemeClr val="tx2">
                    <a:lumMod val="50000"/>
                  </a:schemeClr>
                </a:solidFill>
                <a:latin typeface="Candara" panose="020E0502030303020204" pitchFamily="34" charset="0"/>
              </a:rPr>
              <a:t> com </a:t>
            </a:r>
            <a:r>
              <a:rPr lang="en-US" b="1" dirty="0" err="1">
                <a:solidFill>
                  <a:schemeClr val="tx2">
                    <a:lumMod val="50000"/>
                  </a:schemeClr>
                </a:solidFill>
                <a:latin typeface="Candara" panose="020E0502030303020204" pitchFamily="34" charset="0"/>
              </a:rPr>
              <a:t>encargos</a:t>
            </a:r>
            <a:endParaRPr lang="en-US" b="1" dirty="0">
              <a:solidFill>
                <a:schemeClr val="tx2">
                  <a:lumMod val="50000"/>
                </a:schemeClr>
              </a:solidFill>
              <a:latin typeface="Candara" panose="020E0502030303020204" pitchFamily="34" charset="0"/>
            </a:endParaRPr>
          </a:p>
          <a:p>
            <a:pPr algn="r" defTabSz="1219170">
              <a:spcBef>
                <a:spcPct val="20000"/>
              </a:spcBef>
              <a:defRPr/>
            </a:pPr>
            <a:r>
              <a:rPr lang="en-US" sz="1200" dirty="0">
                <a:solidFill>
                  <a:srgbClr val="56595E"/>
                </a:solidFill>
                <a:latin typeface="Candara" panose="020E0502030303020204" pitchFamily="34" charset="0"/>
              </a:rPr>
              <a:t>. 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8910442" y="3335934"/>
            <a:ext cx="3198398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8804">
              <a:spcBef>
                <a:spcPct val="20000"/>
              </a:spcBef>
              <a:spcAft>
                <a:spcPts val="1200"/>
              </a:spcAft>
              <a:defRPr/>
            </a:pPr>
            <a:r>
              <a:rPr lang="pt-BR" sz="2400" b="1" dirty="0">
                <a:solidFill>
                  <a:schemeClr val="accent1">
                    <a:lumMod val="50000"/>
                  </a:schemeClr>
                </a:solidFill>
                <a:latin typeface="Candara" panose="020E0502030303020204" pitchFamily="34" charset="0"/>
              </a:rPr>
              <a:t>Problema?</a:t>
            </a:r>
          </a:p>
          <a:p>
            <a:pPr algn="ctr" defTabSz="1218804">
              <a:spcAft>
                <a:spcPts val="600"/>
              </a:spcAft>
              <a:defRPr/>
            </a:pPr>
            <a:r>
              <a:rPr lang="pt-BR" b="1" dirty="0">
                <a:solidFill>
                  <a:schemeClr val="tx2">
                    <a:lumMod val="50000"/>
                  </a:schemeClr>
                </a:solidFill>
                <a:latin typeface="Candara" panose="020E0502030303020204" pitchFamily="34" charset="0"/>
              </a:rPr>
              <a:t>Área delimitada – particular</a:t>
            </a:r>
          </a:p>
          <a:p>
            <a:pPr algn="ctr" defTabSz="1218804">
              <a:spcAft>
                <a:spcPts val="600"/>
              </a:spcAft>
              <a:defRPr/>
            </a:pPr>
            <a:endParaRPr lang="pt-BR" b="1" dirty="0">
              <a:solidFill>
                <a:schemeClr val="tx2">
                  <a:lumMod val="50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89257" y="3390095"/>
            <a:ext cx="3295691" cy="1308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8804">
              <a:spcAft>
                <a:spcPts val="600"/>
              </a:spcAft>
              <a:defRPr/>
            </a:pP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  <a:latin typeface="Candara" panose="020E0502030303020204" pitchFamily="34" charset="0"/>
              </a:rPr>
              <a:t>COMPOSIÇÃO ACIONÁRIA</a:t>
            </a:r>
          </a:p>
          <a:p>
            <a:pPr algn="ctr" defTabSz="1218804">
              <a:defRPr/>
            </a:pPr>
            <a:r>
              <a:rPr lang="en-US" b="1" dirty="0">
                <a:solidFill>
                  <a:schemeClr val="tx2">
                    <a:lumMod val="50000"/>
                  </a:schemeClr>
                </a:solidFill>
                <a:latin typeface="Candara" panose="020E0502030303020204" pitchFamily="34" charset="0"/>
              </a:rPr>
              <a:t>PREFEITURA: </a:t>
            </a:r>
            <a:r>
              <a:rPr lang="en-US" b="1" dirty="0">
                <a:solidFill>
                  <a:srgbClr val="C00000"/>
                </a:solidFill>
                <a:latin typeface="Candara" panose="020E0502030303020204" pitchFamily="34" charset="0"/>
              </a:rPr>
              <a:t>40%</a:t>
            </a:r>
          </a:p>
          <a:p>
            <a:pPr algn="ctr" defTabSz="1218804">
              <a:defRPr/>
            </a:pPr>
            <a:r>
              <a:rPr lang="en-US" b="1" dirty="0">
                <a:solidFill>
                  <a:schemeClr val="tx2">
                    <a:lumMod val="50000"/>
                  </a:schemeClr>
                </a:solidFill>
                <a:latin typeface="Candara" panose="020E0502030303020204" pitchFamily="34" charset="0"/>
              </a:rPr>
              <a:t>CASSU: </a:t>
            </a:r>
            <a:r>
              <a:rPr lang="en-US" b="1" dirty="0">
                <a:solidFill>
                  <a:srgbClr val="C00000"/>
                </a:solidFill>
                <a:latin typeface="Candara" panose="020E0502030303020204" pitchFamily="34" charset="0"/>
              </a:rPr>
              <a:t>59%</a:t>
            </a:r>
          </a:p>
          <a:p>
            <a:pPr algn="ctr" defTabSz="1218804">
              <a:defRPr/>
            </a:pPr>
            <a:r>
              <a:rPr lang="en-US" b="1" dirty="0">
                <a:solidFill>
                  <a:schemeClr val="tx2">
                    <a:lumMod val="50000"/>
                  </a:schemeClr>
                </a:solidFill>
                <a:latin typeface="Candara" panose="020E0502030303020204" pitchFamily="34" charset="0"/>
              </a:rPr>
              <a:t>ACIU: </a:t>
            </a:r>
            <a:r>
              <a:rPr lang="en-US" b="1" dirty="0">
                <a:solidFill>
                  <a:srgbClr val="C00000"/>
                </a:solidFill>
                <a:latin typeface="Candara" panose="020E0502030303020204" pitchFamily="34" charset="0"/>
              </a:rPr>
              <a:t>1%</a:t>
            </a:r>
            <a:endParaRPr lang="en-US" b="1" dirty="0">
              <a:solidFill>
                <a:schemeClr val="tx2">
                  <a:lumMod val="50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966355" y="4905047"/>
            <a:ext cx="3889160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8804">
              <a:spcBef>
                <a:spcPct val="20000"/>
              </a:spcBef>
              <a:defRPr/>
            </a:pP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  <a:latin typeface="Candara" panose="020E0502030303020204" pitchFamily="34" charset="0"/>
              </a:rPr>
              <a:t>Resolução CZPE nº 09 de 04/12/2014</a:t>
            </a:r>
          </a:p>
          <a:p>
            <a:pPr algn="ctr" defTabSz="1218804">
              <a:spcBef>
                <a:spcPct val="20000"/>
              </a:spcBef>
              <a:spcAft>
                <a:spcPts val="600"/>
              </a:spcAft>
              <a:defRPr/>
            </a:pPr>
            <a:r>
              <a:rPr lang="en-US" dirty="0">
                <a:solidFill>
                  <a:srgbClr val="56595E"/>
                </a:solidFill>
                <a:latin typeface="Candara" panose="020E0502030303020204" pitchFamily="34" charset="0"/>
              </a:rPr>
              <a:t> </a:t>
            </a:r>
            <a:r>
              <a:rPr lang="en-US" b="1" dirty="0" err="1">
                <a:solidFill>
                  <a:schemeClr val="tx2">
                    <a:lumMod val="50000"/>
                  </a:schemeClr>
                </a:solidFill>
                <a:latin typeface="Candara" panose="020E0502030303020204" pitchFamily="34" charset="0"/>
              </a:rPr>
              <a:t>Autorizou</a:t>
            </a:r>
            <a:r>
              <a:rPr lang="en-US" b="1" dirty="0">
                <a:solidFill>
                  <a:schemeClr val="tx2">
                    <a:lumMod val="50000"/>
                  </a:schemeClr>
                </a:solidFill>
                <a:latin typeface="Candara" panose="020E0502030303020204" pitchFamily="34" charset="0"/>
              </a:rPr>
              <a:t> a </a:t>
            </a:r>
            <a:r>
              <a:rPr lang="en-US" b="1" dirty="0" err="1">
                <a:solidFill>
                  <a:schemeClr val="tx2">
                    <a:lumMod val="50000"/>
                  </a:schemeClr>
                </a:solidFill>
                <a:latin typeface="Candara" panose="020E0502030303020204" pitchFamily="34" charset="0"/>
              </a:rPr>
              <a:t>alteração</a:t>
            </a:r>
            <a:r>
              <a:rPr lang="en-US" b="1" dirty="0">
                <a:solidFill>
                  <a:schemeClr val="tx2">
                    <a:lumMod val="50000"/>
                  </a:schemeClr>
                </a:solidFill>
                <a:latin typeface="Candara" panose="020E0502030303020204" pitchFamily="34" charset="0"/>
              </a:rPr>
              <a:t> da </a:t>
            </a:r>
            <a:r>
              <a:rPr lang="en-US" b="1" dirty="0" err="1">
                <a:solidFill>
                  <a:schemeClr val="tx2">
                    <a:lumMod val="50000"/>
                  </a:schemeClr>
                </a:solidFill>
                <a:latin typeface="Candara" panose="020E0502030303020204" pitchFamily="34" charset="0"/>
              </a:rPr>
              <a:t>participação</a:t>
            </a:r>
            <a:r>
              <a:rPr lang="en-US" b="1" dirty="0">
                <a:solidFill>
                  <a:schemeClr val="tx2">
                    <a:lumMod val="50000"/>
                  </a:schemeClr>
                </a:solidFill>
                <a:latin typeface="Candara" panose="020E0502030303020204" pitchFamily="34" charset="0"/>
              </a:rPr>
              <a:t> </a:t>
            </a:r>
            <a:r>
              <a:rPr lang="en-US" b="1" dirty="0" err="1">
                <a:solidFill>
                  <a:schemeClr val="tx2">
                    <a:lumMod val="50000"/>
                  </a:schemeClr>
                </a:solidFill>
                <a:latin typeface="Candara" panose="020E0502030303020204" pitchFamily="34" charset="0"/>
              </a:rPr>
              <a:t>societária</a:t>
            </a:r>
            <a:r>
              <a:rPr lang="en-US" b="1" dirty="0">
                <a:solidFill>
                  <a:schemeClr val="tx2">
                    <a:lumMod val="50000"/>
                  </a:schemeClr>
                </a:solidFill>
                <a:latin typeface="Candara" panose="020E0502030303020204" pitchFamily="34" charset="0"/>
              </a:rPr>
              <a:t> da </a:t>
            </a:r>
            <a:r>
              <a:rPr lang="en-US" b="1" dirty="0" err="1">
                <a:solidFill>
                  <a:schemeClr val="tx2">
                    <a:lumMod val="50000"/>
                  </a:schemeClr>
                </a:solidFill>
                <a:latin typeface="Candara" panose="020E0502030303020204" pitchFamily="34" charset="0"/>
              </a:rPr>
              <a:t>empresa</a:t>
            </a:r>
            <a:r>
              <a:rPr lang="en-US" b="1" dirty="0">
                <a:solidFill>
                  <a:schemeClr val="tx2">
                    <a:lumMod val="50000"/>
                  </a:schemeClr>
                </a:solidFill>
                <a:latin typeface="Candara" panose="020E0502030303020204" pitchFamily="34" charset="0"/>
              </a:rPr>
              <a:t> </a:t>
            </a:r>
            <a:r>
              <a:rPr lang="en-US" b="1" dirty="0" err="1">
                <a:solidFill>
                  <a:schemeClr val="tx2">
                    <a:lumMod val="50000"/>
                  </a:schemeClr>
                </a:solidFill>
                <a:latin typeface="Candara" panose="020E0502030303020204" pitchFamily="34" charset="0"/>
              </a:rPr>
              <a:t>administradora</a:t>
            </a:r>
            <a:r>
              <a:rPr lang="en-US" b="1" dirty="0">
                <a:solidFill>
                  <a:schemeClr val="tx2">
                    <a:lumMod val="50000"/>
                  </a:schemeClr>
                </a:solidFill>
                <a:latin typeface="Candara" panose="020E0502030303020204" pitchFamily="34" charset="0"/>
              </a:rPr>
              <a:t> da ZPE de Uberaba</a:t>
            </a:r>
          </a:p>
          <a:p>
            <a:pPr defTabSz="1219170">
              <a:spcBef>
                <a:spcPct val="20000"/>
              </a:spcBef>
              <a:defRPr/>
            </a:pPr>
            <a:r>
              <a:rPr lang="en-US" sz="1200" dirty="0">
                <a:solidFill>
                  <a:srgbClr val="56595E"/>
                </a:solidFill>
                <a:latin typeface="Candara" panose="020E0502030303020204" pitchFamily="34" charset="0"/>
              </a:rPr>
              <a:t> 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5338794" y="3445599"/>
            <a:ext cx="18889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>
                    <a:lumMod val="50000"/>
                  </a:schemeClr>
                </a:solidFill>
                <a:latin typeface="Candara" panose="020E0502030303020204" pitchFamily="34" charset="0"/>
              </a:rPr>
              <a:t>ESTRATÉGIA ADOTADA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1276696" y="1117252"/>
            <a:ext cx="3041788" cy="19482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8804">
              <a:spcBef>
                <a:spcPct val="20000"/>
              </a:spcBef>
              <a:spcAft>
                <a:spcPts val="1200"/>
              </a:spcAft>
              <a:defRPr/>
            </a:pPr>
            <a:r>
              <a:rPr lang="pt-BR" sz="2400" b="1" dirty="0">
                <a:solidFill>
                  <a:schemeClr val="accent1">
                    <a:lumMod val="50000"/>
                  </a:schemeClr>
                </a:solidFill>
                <a:latin typeface="Candara" panose="020E0502030303020204" pitchFamily="34" charset="0"/>
              </a:rPr>
              <a:t>Decreto Presidencial de 15/06/2012</a:t>
            </a:r>
          </a:p>
          <a:p>
            <a:pPr algn="ctr" defTabSz="1218804">
              <a:spcAft>
                <a:spcPts val="600"/>
              </a:spcAft>
              <a:defRPr/>
            </a:pPr>
            <a:r>
              <a:rPr lang="pt-BR" b="1" dirty="0">
                <a:solidFill>
                  <a:schemeClr val="tx2">
                    <a:lumMod val="50000"/>
                  </a:schemeClr>
                </a:solidFill>
                <a:latin typeface="Candara" panose="020E0502030303020204" pitchFamily="34" charset="0"/>
              </a:rPr>
              <a:t>Criação da ZPE de Uberaba – delimitação da área</a:t>
            </a:r>
          </a:p>
          <a:p>
            <a:pPr algn="ctr" defTabSz="1218804">
              <a:spcBef>
                <a:spcPct val="20000"/>
              </a:spcBef>
              <a:spcAft>
                <a:spcPts val="600"/>
              </a:spcAft>
              <a:defRPr/>
            </a:pPr>
            <a:endParaRPr lang="en-US" b="1" dirty="0">
              <a:solidFill>
                <a:schemeClr val="tx2">
                  <a:lumMod val="50000"/>
                </a:schemeClr>
              </a:solidFill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9617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"/>
                            </p:stCondLst>
                            <p:childTnLst>
                              <p:par>
                                <p:cTn id="7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00"/>
                            </p:stCondLst>
                            <p:childTnLst>
                              <p:par>
                                <p:cTn id="8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00"/>
                            </p:stCondLst>
                            <p:childTnLst>
                              <p:par>
                                <p:cTn id="9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500"/>
                            </p:stCondLst>
                            <p:childTnLst>
                              <p:par>
                                <p:cTn id="10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000"/>
                            </p:stCondLst>
                            <p:childTnLst>
                              <p:par>
                                <p:cTn id="10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51" grpId="0"/>
      <p:bldP spid="53" grpId="0"/>
      <p:bldP spid="55" grpId="0"/>
      <p:bldP spid="56" grpId="0"/>
      <p:bldP spid="57" grpId="0"/>
      <p:bldP spid="5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Group 52"/>
          <p:cNvGrpSpPr/>
          <p:nvPr/>
        </p:nvGrpSpPr>
        <p:grpSpPr>
          <a:xfrm flipH="1">
            <a:off x="2627815" y="941307"/>
            <a:ext cx="2862715" cy="924220"/>
            <a:chOff x="4991628" y="2076816"/>
            <a:chExt cx="2147037" cy="693165"/>
          </a:xfrm>
        </p:grpSpPr>
        <p:sp>
          <p:nvSpPr>
            <p:cNvPr id="55" name="Freeform 5"/>
            <p:cNvSpPr>
              <a:spLocks/>
            </p:cNvSpPr>
            <p:nvPr/>
          </p:nvSpPr>
          <p:spPr bwMode="auto">
            <a:xfrm>
              <a:off x="4991628" y="2185781"/>
              <a:ext cx="2107364" cy="584200"/>
            </a:xfrm>
            <a:custGeom>
              <a:avLst/>
              <a:gdLst/>
              <a:ahLst/>
              <a:cxnLst>
                <a:cxn ang="0">
                  <a:pos x="0" y="354"/>
                </a:cxn>
                <a:cxn ang="0">
                  <a:pos x="896" y="354"/>
                </a:cxn>
                <a:cxn ang="0">
                  <a:pos x="896" y="0"/>
                </a:cxn>
                <a:cxn ang="0">
                  <a:pos x="896" y="0"/>
                </a:cxn>
                <a:cxn ang="0">
                  <a:pos x="911" y="0"/>
                </a:cxn>
                <a:cxn ang="0">
                  <a:pos x="911" y="368"/>
                </a:cxn>
                <a:cxn ang="0">
                  <a:pos x="0" y="368"/>
                </a:cxn>
                <a:cxn ang="0">
                  <a:pos x="0" y="354"/>
                </a:cxn>
                <a:cxn ang="0">
                  <a:pos x="0" y="354"/>
                </a:cxn>
              </a:cxnLst>
              <a:rect l="0" t="0" r="r" b="b"/>
              <a:pathLst>
                <a:path w="911" h="368">
                  <a:moveTo>
                    <a:pt x="0" y="354"/>
                  </a:moveTo>
                  <a:lnTo>
                    <a:pt x="896" y="354"/>
                  </a:lnTo>
                  <a:lnTo>
                    <a:pt x="896" y="0"/>
                  </a:lnTo>
                  <a:lnTo>
                    <a:pt x="896" y="0"/>
                  </a:lnTo>
                  <a:lnTo>
                    <a:pt x="911" y="0"/>
                  </a:lnTo>
                  <a:lnTo>
                    <a:pt x="911" y="368"/>
                  </a:lnTo>
                  <a:lnTo>
                    <a:pt x="0" y="368"/>
                  </a:lnTo>
                  <a:lnTo>
                    <a:pt x="0" y="354"/>
                  </a:lnTo>
                  <a:lnTo>
                    <a:pt x="0" y="354"/>
                  </a:ln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56" name="Oval 28"/>
            <p:cNvSpPr>
              <a:spLocks noChangeArrowheads="1"/>
            </p:cNvSpPr>
            <p:nvPr/>
          </p:nvSpPr>
          <p:spPr bwMode="auto">
            <a:xfrm>
              <a:off x="7029129" y="2076816"/>
              <a:ext cx="109536" cy="111772"/>
            </a:xfrm>
            <a:prstGeom prst="ellipse">
              <a:avLst/>
            </a:prstGeom>
            <a:solidFill>
              <a:srgbClr val="239BD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</p:grpSp>
      <p:sp>
        <p:nvSpPr>
          <p:cNvPr id="54" name="TextBox 53"/>
          <p:cNvSpPr txBox="1"/>
          <p:nvPr/>
        </p:nvSpPr>
        <p:spPr>
          <a:xfrm flipH="1">
            <a:off x="2515366" y="1117696"/>
            <a:ext cx="302811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170">
              <a:defRPr/>
            </a:pPr>
            <a:r>
              <a:rPr lang="en-US" sz="2400" b="1" dirty="0">
                <a:solidFill>
                  <a:srgbClr val="0967B9"/>
                </a:solidFill>
                <a:latin typeface="Candara" panose="020E0502030303020204" pitchFamily="34" charset="0"/>
              </a:rPr>
              <a:t>RESOLUÇÃO DE PENDÊNCIAS </a:t>
            </a:r>
          </a:p>
          <a:p>
            <a:pPr marL="285750" indent="-285750" algn="ctr" defTabSz="1218804">
              <a:buFontTx/>
              <a:buChar char="-"/>
              <a:defRPr/>
            </a:pPr>
            <a:r>
              <a:rPr lang="pt-BR" b="1" dirty="0">
                <a:solidFill>
                  <a:schemeClr val="tx2">
                    <a:lumMod val="50000"/>
                  </a:schemeClr>
                </a:solidFill>
                <a:latin typeface="Candara" panose="020E0502030303020204" pitchFamily="34" charset="0"/>
              </a:rPr>
              <a:t>Cartorárias;</a:t>
            </a:r>
          </a:p>
          <a:p>
            <a:pPr marL="285750" indent="-285750" algn="ctr" defTabSz="1218804">
              <a:buFontTx/>
              <a:buChar char="-"/>
              <a:defRPr/>
            </a:pPr>
            <a:r>
              <a:rPr lang="pt-BR" b="1" dirty="0">
                <a:solidFill>
                  <a:schemeClr val="tx2">
                    <a:lumMod val="50000"/>
                  </a:schemeClr>
                </a:solidFill>
                <a:latin typeface="Candara" panose="020E0502030303020204" pitchFamily="34" charset="0"/>
              </a:rPr>
              <a:t>Individualização da área</a:t>
            </a:r>
          </a:p>
        </p:txBody>
      </p:sp>
      <p:grpSp>
        <p:nvGrpSpPr>
          <p:cNvPr id="46" name="Group 45"/>
          <p:cNvGrpSpPr/>
          <p:nvPr/>
        </p:nvGrpSpPr>
        <p:grpSpPr>
          <a:xfrm flipH="1">
            <a:off x="1226538" y="2967962"/>
            <a:ext cx="2859621" cy="853448"/>
            <a:chOff x="4822825" y="2298377"/>
            <a:chExt cx="2144716" cy="640086"/>
          </a:xfrm>
        </p:grpSpPr>
        <p:sp>
          <p:nvSpPr>
            <p:cNvPr id="47" name="Freeform 5"/>
            <p:cNvSpPr>
              <a:spLocks/>
            </p:cNvSpPr>
            <p:nvPr/>
          </p:nvSpPr>
          <p:spPr bwMode="auto">
            <a:xfrm>
              <a:off x="4822825" y="2354263"/>
              <a:ext cx="2107364" cy="584200"/>
            </a:xfrm>
            <a:custGeom>
              <a:avLst/>
              <a:gdLst/>
              <a:ahLst/>
              <a:cxnLst>
                <a:cxn ang="0">
                  <a:pos x="0" y="354"/>
                </a:cxn>
                <a:cxn ang="0">
                  <a:pos x="896" y="354"/>
                </a:cxn>
                <a:cxn ang="0">
                  <a:pos x="896" y="0"/>
                </a:cxn>
                <a:cxn ang="0">
                  <a:pos x="896" y="0"/>
                </a:cxn>
                <a:cxn ang="0">
                  <a:pos x="911" y="0"/>
                </a:cxn>
                <a:cxn ang="0">
                  <a:pos x="911" y="368"/>
                </a:cxn>
                <a:cxn ang="0">
                  <a:pos x="0" y="368"/>
                </a:cxn>
                <a:cxn ang="0">
                  <a:pos x="0" y="354"/>
                </a:cxn>
                <a:cxn ang="0">
                  <a:pos x="0" y="354"/>
                </a:cxn>
              </a:cxnLst>
              <a:rect l="0" t="0" r="r" b="b"/>
              <a:pathLst>
                <a:path w="911" h="368">
                  <a:moveTo>
                    <a:pt x="0" y="354"/>
                  </a:moveTo>
                  <a:lnTo>
                    <a:pt x="896" y="354"/>
                  </a:lnTo>
                  <a:lnTo>
                    <a:pt x="896" y="0"/>
                  </a:lnTo>
                  <a:lnTo>
                    <a:pt x="896" y="0"/>
                  </a:lnTo>
                  <a:lnTo>
                    <a:pt x="911" y="0"/>
                  </a:lnTo>
                  <a:lnTo>
                    <a:pt x="911" y="368"/>
                  </a:lnTo>
                  <a:lnTo>
                    <a:pt x="0" y="368"/>
                  </a:lnTo>
                  <a:lnTo>
                    <a:pt x="0" y="354"/>
                  </a:lnTo>
                  <a:lnTo>
                    <a:pt x="0" y="354"/>
                  </a:ln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8" name="Oval 28"/>
            <p:cNvSpPr>
              <a:spLocks noChangeArrowheads="1"/>
            </p:cNvSpPr>
            <p:nvPr/>
          </p:nvSpPr>
          <p:spPr bwMode="auto">
            <a:xfrm>
              <a:off x="6858005" y="2298377"/>
              <a:ext cx="109536" cy="111772"/>
            </a:xfrm>
            <a:prstGeom prst="ellipse">
              <a:avLst/>
            </a:prstGeom>
            <a:solidFill>
              <a:srgbClr val="44D7F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</p:grpSp>
      <p:sp>
        <p:nvSpPr>
          <p:cNvPr id="49" name="TextBox 48"/>
          <p:cNvSpPr txBox="1"/>
          <p:nvPr/>
        </p:nvSpPr>
        <p:spPr>
          <a:xfrm flipH="1">
            <a:off x="1233249" y="3062526"/>
            <a:ext cx="2994992" cy="19943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170">
              <a:defRPr/>
            </a:pPr>
            <a:r>
              <a:rPr lang="en-US" sz="2400" b="1" dirty="0">
                <a:solidFill>
                  <a:srgbClr val="0967B9"/>
                </a:solidFill>
                <a:latin typeface="Candara" panose="020E0502030303020204" pitchFamily="34" charset="0"/>
              </a:rPr>
              <a:t>ASSINATURA DO TERMO DE DOAÇÃO</a:t>
            </a:r>
          </a:p>
          <a:p>
            <a:pPr algn="ctr" defTabSz="1218804">
              <a:spcBef>
                <a:spcPct val="20000"/>
              </a:spcBef>
              <a:spcAft>
                <a:spcPts val="600"/>
              </a:spcAft>
              <a:defRPr/>
            </a:pPr>
            <a:r>
              <a:rPr lang="pt-BR" b="1" dirty="0">
                <a:solidFill>
                  <a:schemeClr val="tx2">
                    <a:lumMod val="50000"/>
                  </a:schemeClr>
                </a:solidFill>
                <a:latin typeface="Candara" panose="020E0502030303020204" pitchFamily="34" charset="0"/>
              </a:rPr>
              <a:t>Transferência de 59% das ações para o proprietária da área e integralização desta à Companhia Administradora</a:t>
            </a:r>
          </a:p>
        </p:txBody>
      </p:sp>
      <p:grpSp>
        <p:nvGrpSpPr>
          <p:cNvPr id="45" name="Group 44"/>
          <p:cNvGrpSpPr/>
          <p:nvPr/>
        </p:nvGrpSpPr>
        <p:grpSpPr>
          <a:xfrm>
            <a:off x="7314427" y="2696829"/>
            <a:ext cx="2859621" cy="853448"/>
            <a:chOff x="4822825" y="2298377"/>
            <a:chExt cx="2144716" cy="640086"/>
          </a:xfrm>
        </p:grpSpPr>
        <p:sp>
          <p:nvSpPr>
            <p:cNvPr id="4101" name="Freeform 5"/>
            <p:cNvSpPr>
              <a:spLocks/>
            </p:cNvSpPr>
            <p:nvPr/>
          </p:nvSpPr>
          <p:spPr bwMode="auto">
            <a:xfrm>
              <a:off x="4822825" y="2354263"/>
              <a:ext cx="2107364" cy="584200"/>
            </a:xfrm>
            <a:custGeom>
              <a:avLst/>
              <a:gdLst/>
              <a:ahLst/>
              <a:cxnLst>
                <a:cxn ang="0">
                  <a:pos x="0" y="354"/>
                </a:cxn>
                <a:cxn ang="0">
                  <a:pos x="896" y="354"/>
                </a:cxn>
                <a:cxn ang="0">
                  <a:pos x="896" y="0"/>
                </a:cxn>
                <a:cxn ang="0">
                  <a:pos x="896" y="0"/>
                </a:cxn>
                <a:cxn ang="0">
                  <a:pos x="911" y="0"/>
                </a:cxn>
                <a:cxn ang="0">
                  <a:pos x="911" y="368"/>
                </a:cxn>
                <a:cxn ang="0">
                  <a:pos x="0" y="368"/>
                </a:cxn>
                <a:cxn ang="0">
                  <a:pos x="0" y="354"/>
                </a:cxn>
                <a:cxn ang="0">
                  <a:pos x="0" y="354"/>
                </a:cxn>
              </a:cxnLst>
              <a:rect l="0" t="0" r="r" b="b"/>
              <a:pathLst>
                <a:path w="911" h="368">
                  <a:moveTo>
                    <a:pt x="0" y="354"/>
                  </a:moveTo>
                  <a:lnTo>
                    <a:pt x="896" y="354"/>
                  </a:lnTo>
                  <a:lnTo>
                    <a:pt x="896" y="0"/>
                  </a:lnTo>
                  <a:lnTo>
                    <a:pt x="896" y="0"/>
                  </a:lnTo>
                  <a:lnTo>
                    <a:pt x="911" y="0"/>
                  </a:lnTo>
                  <a:lnTo>
                    <a:pt x="911" y="368"/>
                  </a:lnTo>
                  <a:lnTo>
                    <a:pt x="0" y="368"/>
                  </a:lnTo>
                  <a:lnTo>
                    <a:pt x="0" y="354"/>
                  </a:lnTo>
                  <a:lnTo>
                    <a:pt x="0" y="354"/>
                  </a:ln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124" name="Oval 28"/>
            <p:cNvSpPr>
              <a:spLocks noChangeArrowheads="1"/>
            </p:cNvSpPr>
            <p:nvPr/>
          </p:nvSpPr>
          <p:spPr bwMode="auto">
            <a:xfrm>
              <a:off x="6858005" y="2298377"/>
              <a:ext cx="109536" cy="111772"/>
            </a:xfrm>
            <a:prstGeom prst="ellipse">
              <a:avLst/>
            </a:prstGeom>
            <a:solidFill>
              <a:srgbClr val="0967B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3547616" y="5396628"/>
            <a:ext cx="694505" cy="1216691"/>
            <a:chOff x="4360863" y="4009117"/>
            <a:chExt cx="422275" cy="739775"/>
          </a:xfrm>
          <a:solidFill>
            <a:srgbClr val="239BD3"/>
          </a:solidFill>
        </p:grpSpPr>
        <p:sp>
          <p:nvSpPr>
            <p:cNvPr id="4110" name="Freeform 14"/>
            <p:cNvSpPr>
              <a:spLocks/>
            </p:cNvSpPr>
            <p:nvPr/>
          </p:nvSpPr>
          <p:spPr bwMode="auto">
            <a:xfrm>
              <a:off x="4362450" y="4009117"/>
              <a:ext cx="420688" cy="311150"/>
            </a:xfrm>
            <a:custGeom>
              <a:avLst/>
              <a:gdLst/>
              <a:ahLst/>
              <a:cxnLst>
                <a:cxn ang="0">
                  <a:pos x="265" y="196"/>
                </a:cxn>
                <a:cxn ang="0">
                  <a:pos x="0" y="196"/>
                </a:cxn>
                <a:cxn ang="0">
                  <a:pos x="131" y="0"/>
                </a:cxn>
                <a:cxn ang="0">
                  <a:pos x="265" y="196"/>
                </a:cxn>
              </a:cxnLst>
              <a:rect l="0" t="0" r="r" b="b"/>
              <a:pathLst>
                <a:path w="265" h="196">
                  <a:moveTo>
                    <a:pt x="265" y="196"/>
                  </a:moveTo>
                  <a:lnTo>
                    <a:pt x="0" y="196"/>
                  </a:lnTo>
                  <a:lnTo>
                    <a:pt x="131" y="0"/>
                  </a:lnTo>
                  <a:lnTo>
                    <a:pt x="265" y="19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112" name="Rectangle 16"/>
            <p:cNvSpPr>
              <a:spLocks noChangeArrowheads="1"/>
            </p:cNvSpPr>
            <p:nvPr/>
          </p:nvSpPr>
          <p:spPr bwMode="auto">
            <a:xfrm>
              <a:off x="4360863" y="4320267"/>
              <a:ext cx="422275" cy="428625"/>
            </a:xfrm>
            <a:prstGeom prst="rect">
              <a:avLst/>
            </a:prstGeom>
            <a:solidFill>
              <a:srgbClr val="057DB5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3875422" y="5396628"/>
            <a:ext cx="1154028" cy="1216691"/>
            <a:chOff x="4570413" y="4009117"/>
            <a:chExt cx="701675" cy="739775"/>
          </a:xfrm>
          <a:solidFill>
            <a:srgbClr val="0967B9"/>
          </a:solidFill>
        </p:grpSpPr>
        <p:sp>
          <p:nvSpPr>
            <p:cNvPr id="4111" name="Freeform 15"/>
            <p:cNvSpPr>
              <a:spLocks/>
            </p:cNvSpPr>
            <p:nvPr/>
          </p:nvSpPr>
          <p:spPr bwMode="auto">
            <a:xfrm>
              <a:off x="4570413" y="4009117"/>
              <a:ext cx="701675" cy="311150"/>
            </a:xfrm>
            <a:custGeom>
              <a:avLst/>
              <a:gdLst/>
              <a:ahLst/>
              <a:cxnLst>
                <a:cxn ang="0">
                  <a:pos x="133" y="196"/>
                </a:cxn>
                <a:cxn ang="0">
                  <a:pos x="0" y="0"/>
                </a:cxn>
                <a:cxn ang="0">
                  <a:pos x="442" y="196"/>
                </a:cxn>
                <a:cxn ang="0">
                  <a:pos x="133" y="196"/>
                </a:cxn>
              </a:cxnLst>
              <a:rect l="0" t="0" r="r" b="b"/>
              <a:pathLst>
                <a:path w="442" h="196">
                  <a:moveTo>
                    <a:pt x="133" y="196"/>
                  </a:moveTo>
                  <a:lnTo>
                    <a:pt x="0" y="0"/>
                  </a:lnTo>
                  <a:lnTo>
                    <a:pt x="442" y="196"/>
                  </a:lnTo>
                  <a:lnTo>
                    <a:pt x="133" y="19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113" name="Freeform 17"/>
            <p:cNvSpPr>
              <a:spLocks/>
            </p:cNvSpPr>
            <p:nvPr/>
          </p:nvSpPr>
          <p:spPr bwMode="auto">
            <a:xfrm>
              <a:off x="4781550" y="4320267"/>
              <a:ext cx="490538" cy="428625"/>
            </a:xfrm>
            <a:custGeom>
              <a:avLst/>
              <a:gdLst/>
              <a:ahLst/>
              <a:cxnLst>
                <a:cxn ang="0">
                  <a:pos x="177" y="270"/>
                </a:cxn>
                <a:cxn ang="0">
                  <a:pos x="177" y="270"/>
                </a:cxn>
                <a:cxn ang="0">
                  <a:pos x="0" y="270"/>
                </a:cxn>
                <a:cxn ang="0">
                  <a:pos x="0" y="0"/>
                </a:cxn>
                <a:cxn ang="0">
                  <a:pos x="309" y="0"/>
                </a:cxn>
                <a:cxn ang="0">
                  <a:pos x="309" y="270"/>
                </a:cxn>
                <a:cxn ang="0">
                  <a:pos x="177" y="270"/>
                </a:cxn>
              </a:cxnLst>
              <a:rect l="0" t="0" r="r" b="b"/>
              <a:pathLst>
                <a:path w="309" h="270">
                  <a:moveTo>
                    <a:pt x="177" y="270"/>
                  </a:moveTo>
                  <a:lnTo>
                    <a:pt x="177" y="270"/>
                  </a:lnTo>
                  <a:lnTo>
                    <a:pt x="0" y="270"/>
                  </a:lnTo>
                  <a:lnTo>
                    <a:pt x="0" y="0"/>
                  </a:lnTo>
                  <a:lnTo>
                    <a:pt x="309" y="0"/>
                  </a:lnTo>
                  <a:lnTo>
                    <a:pt x="309" y="270"/>
                  </a:lnTo>
                  <a:lnTo>
                    <a:pt x="177" y="270"/>
                  </a:lnTo>
                  <a:close/>
                </a:path>
              </a:pathLst>
            </a:custGeom>
            <a:solidFill>
              <a:srgbClr val="003F9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2743450" y="5396628"/>
            <a:ext cx="1148805" cy="1216691"/>
            <a:chOff x="3871912" y="4009117"/>
            <a:chExt cx="698500" cy="739775"/>
          </a:xfrm>
          <a:solidFill>
            <a:srgbClr val="44D7FB"/>
          </a:solidFill>
        </p:grpSpPr>
        <p:sp>
          <p:nvSpPr>
            <p:cNvPr id="4108" name="Freeform 12"/>
            <p:cNvSpPr>
              <a:spLocks/>
            </p:cNvSpPr>
            <p:nvPr/>
          </p:nvSpPr>
          <p:spPr bwMode="auto">
            <a:xfrm>
              <a:off x="3871912" y="4009117"/>
              <a:ext cx="698500" cy="311150"/>
            </a:xfrm>
            <a:custGeom>
              <a:avLst/>
              <a:gdLst/>
              <a:ahLst/>
              <a:cxnLst>
                <a:cxn ang="0">
                  <a:pos x="309" y="196"/>
                </a:cxn>
                <a:cxn ang="0">
                  <a:pos x="133" y="196"/>
                </a:cxn>
                <a:cxn ang="0">
                  <a:pos x="0" y="196"/>
                </a:cxn>
                <a:cxn ang="0">
                  <a:pos x="440" y="0"/>
                </a:cxn>
                <a:cxn ang="0">
                  <a:pos x="309" y="196"/>
                </a:cxn>
              </a:cxnLst>
              <a:rect l="0" t="0" r="r" b="b"/>
              <a:pathLst>
                <a:path w="440" h="196">
                  <a:moveTo>
                    <a:pt x="309" y="196"/>
                  </a:moveTo>
                  <a:lnTo>
                    <a:pt x="133" y="196"/>
                  </a:lnTo>
                  <a:lnTo>
                    <a:pt x="0" y="196"/>
                  </a:lnTo>
                  <a:lnTo>
                    <a:pt x="440" y="0"/>
                  </a:lnTo>
                  <a:lnTo>
                    <a:pt x="309" y="196"/>
                  </a:lnTo>
                  <a:close/>
                </a:path>
              </a:pathLst>
            </a:custGeom>
            <a:solidFill>
              <a:srgbClr val="C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114" name="Freeform 18"/>
            <p:cNvSpPr>
              <a:spLocks/>
            </p:cNvSpPr>
            <p:nvPr/>
          </p:nvSpPr>
          <p:spPr bwMode="auto">
            <a:xfrm>
              <a:off x="3871912" y="4320267"/>
              <a:ext cx="490538" cy="428625"/>
            </a:xfrm>
            <a:custGeom>
              <a:avLst/>
              <a:gdLst/>
              <a:ahLst/>
              <a:cxnLst>
                <a:cxn ang="0">
                  <a:pos x="132" y="270"/>
                </a:cxn>
                <a:cxn ang="0">
                  <a:pos x="132" y="270"/>
                </a:cxn>
                <a:cxn ang="0">
                  <a:pos x="0" y="270"/>
                </a:cxn>
                <a:cxn ang="0">
                  <a:pos x="0" y="0"/>
                </a:cxn>
                <a:cxn ang="0">
                  <a:pos x="309" y="0"/>
                </a:cxn>
                <a:cxn ang="0">
                  <a:pos x="309" y="270"/>
                </a:cxn>
                <a:cxn ang="0">
                  <a:pos x="132" y="270"/>
                </a:cxn>
              </a:cxnLst>
              <a:rect l="0" t="0" r="r" b="b"/>
              <a:pathLst>
                <a:path w="309" h="270">
                  <a:moveTo>
                    <a:pt x="132" y="270"/>
                  </a:moveTo>
                  <a:lnTo>
                    <a:pt x="132" y="270"/>
                  </a:lnTo>
                  <a:lnTo>
                    <a:pt x="0" y="270"/>
                  </a:lnTo>
                  <a:lnTo>
                    <a:pt x="0" y="0"/>
                  </a:lnTo>
                  <a:lnTo>
                    <a:pt x="309" y="0"/>
                  </a:lnTo>
                  <a:lnTo>
                    <a:pt x="309" y="270"/>
                  </a:lnTo>
                  <a:lnTo>
                    <a:pt x="132" y="270"/>
                  </a:lnTo>
                  <a:close/>
                </a:path>
              </a:pathLst>
            </a:custGeom>
            <a:solidFill>
              <a:srgbClr val="C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195679" y="3247394"/>
            <a:ext cx="1414068" cy="637117"/>
            <a:chOff x="4316427" y="3255427"/>
            <a:chExt cx="1414068" cy="637117"/>
          </a:xfrm>
        </p:grpSpPr>
        <p:sp>
          <p:nvSpPr>
            <p:cNvPr id="4103" name="Freeform 7"/>
            <p:cNvSpPr>
              <a:spLocks/>
            </p:cNvSpPr>
            <p:nvPr/>
          </p:nvSpPr>
          <p:spPr bwMode="auto">
            <a:xfrm rot="2812419">
              <a:off x="4704902" y="2866952"/>
              <a:ext cx="637117" cy="1414068"/>
            </a:xfrm>
            <a:custGeom>
              <a:avLst/>
              <a:gdLst/>
              <a:ahLst/>
              <a:cxnLst>
                <a:cxn ang="0">
                  <a:pos x="0" y="62"/>
                </a:cxn>
                <a:cxn ang="0">
                  <a:pos x="62" y="0"/>
                </a:cxn>
                <a:cxn ang="0">
                  <a:pos x="168" y="0"/>
                </a:cxn>
                <a:cxn ang="0">
                  <a:pos x="230" y="62"/>
                </a:cxn>
                <a:cxn ang="0">
                  <a:pos x="230" y="351"/>
                </a:cxn>
                <a:cxn ang="0">
                  <a:pos x="168" y="413"/>
                </a:cxn>
                <a:cxn ang="0">
                  <a:pos x="62" y="413"/>
                </a:cxn>
                <a:cxn ang="0">
                  <a:pos x="0" y="351"/>
                </a:cxn>
                <a:cxn ang="0">
                  <a:pos x="0" y="62"/>
                </a:cxn>
              </a:cxnLst>
              <a:rect l="0" t="0" r="r" b="b"/>
              <a:pathLst>
                <a:path w="230" h="413">
                  <a:moveTo>
                    <a:pt x="0" y="62"/>
                  </a:moveTo>
                  <a:cubicBezTo>
                    <a:pt x="0" y="28"/>
                    <a:pt x="28" y="0"/>
                    <a:pt x="62" y="0"/>
                  </a:cubicBezTo>
                  <a:cubicBezTo>
                    <a:pt x="168" y="0"/>
                    <a:pt x="168" y="0"/>
                    <a:pt x="168" y="0"/>
                  </a:cubicBezTo>
                  <a:cubicBezTo>
                    <a:pt x="202" y="0"/>
                    <a:pt x="230" y="28"/>
                    <a:pt x="230" y="62"/>
                  </a:cubicBezTo>
                  <a:cubicBezTo>
                    <a:pt x="230" y="351"/>
                    <a:pt x="230" y="351"/>
                    <a:pt x="230" y="351"/>
                  </a:cubicBezTo>
                  <a:cubicBezTo>
                    <a:pt x="230" y="385"/>
                    <a:pt x="202" y="413"/>
                    <a:pt x="168" y="413"/>
                  </a:cubicBezTo>
                  <a:cubicBezTo>
                    <a:pt x="62" y="413"/>
                    <a:pt x="62" y="413"/>
                    <a:pt x="62" y="413"/>
                  </a:cubicBezTo>
                  <a:cubicBezTo>
                    <a:pt x="28" y="413"/>
                    <a:pt x="0" y="385"/>
                    <a:pt x="0" y="351"/>
                  </a:cubicBezTo>
                  <a:lnTo>
                    <a:pt x="0" y="62"/>
                  </a:lnTo>
                  <a:close/>
                </a:path>
              </a:pathLst>
            </a:custGeom>
            <a:solidFill>
              <a:srgbClr val="C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2" name="TextBox 41"/>
            <p:cNvSpPr txBox="1"/>
            <p:nvPr/>
          </p:nvSpPr>
          <p:spPr>
            <a:xfrm rot="18970942">
              <a:off x="4531246" y="3350518"/>
              <a:ext cx="97013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bg1"/>
                  </a:solidFill>
                  <a:latin typeface="Candara" panose="020E0502030303020204" pitchFamily="34" charset="0"/>
                </a:rPr>
                <a:t>AÇÃO 1</a:t>
              </a:r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7256995" y="2802403"/>
            <a:ext cx="298408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170">
              <a:defRPr/>
            </a:pPr>
            <a:r>
              <a:rPr lang="en-US" sz="2400" b="1" dirty="0">
                <a:solidFill>
                  <a:srgbClr val="0967B9"/>
                </a:solidFill>
                <a:latin typeface="Candara" panose="020E0502030303020204" pitchFamily="34" charset="0"/>
              </a:rPr>
              <a:t>ALTERAÇÃO ESTATUTÁRIA</a:t>
            </a:r>
          </a:p>
          <a:p>
            <a:pPr marL="285750" indent="-285750" algn="ctr" defTabSz="1218804">
              <a:buFontTx/>
              <a:buChar char="-"/>
              <a:defRPr/>
            </a:pPr>
            <a:r>
              <a:rPr lang="pt-BR" b="1" dirty="0">
                <a:solidFill>
                  <a:schemeClr val="tx2">
                    <a:lumMod val="50000"/>
                  </a:schemeClr>
                </a:solidFill>
                <a:latin typeface="Candara" panose="020E0502030303020204" pitchFamily="34" charset="0"/>
              </a:rPr>
              <a:t>Integralização da área;</a:t>
            </a:r>
          </a:p>
          <a:p>
            <a:pPr marL="285750" indent="-285750" algn="ctr" defTabSz="1218804">
              <a:buFontTx/>
              <a:buChar char="-"/>
              <a:defRPr/>
            </a:pPr>
            <a:r>
              <a:rPr lang="pt-BR" b="1" dirty="0">
                <a:solidFill>
                  <a:schemeClr val="tx2">
                    <a:lumMod val="50000"/>
                  </a:schemeClr>
                </a:solidFill>
                <a:latin typeface="Candara" panose="020E0502030303020204" pitchFamily="34" charset="0"/>
              </a:rPr>
              <a:t>Aportes financeiros;</a:t>
            </a:r>
          </a:p>
          <a:p>
            <a:pPr marL="285750" indent="-285750" algn="ctr" defTabSz="1218804">
              <a:buFontTx/>
              <a:buChar char="-"/>
              <a:defRPr/>
            </a:pPr>
            <a:r>
              <a:rPr lang="pt-BR" b="1" dirty="0">
                <a:solidFill>
                  <a:schemeClr val="tx2">
                    <a:lumMod val="50000"/>
                  </a:schemeClr>
                </a:solidFill>
                <a:latin typeface="Candara" panose="020E0502030303020204" pitchFamily="34" charset="0"/>
              </a:rPr>
              <a:t>Início das Obras;</a:t>
            </a:r>
          </a:p>
          <a:p>
            <a:pPr marL="285750" indent="-285750" algn="ctr" defTabSz="1218804">
              <a:buFontTx/>
              <a:buChar char="-"/>
              <a:defRPr/>
            </a:pPr>
            <a:r>
              <a:rPr lang="pt-BR" b="1" dirty="0">
                <a:solidFill>
                  <a:schemeClr val="tx2">
                    <a:lumMod val="50000"/>
                  </a:schemeClr>
                </a:solidFill>
                <a:latin typeface="Candara" panose="020E0502030303020204" pitchFamily="34" charset="0"/>
              </a:rPr>
              <a:t>Urbanização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5459082" y="2030966"/>
            <a:ext cx="1322917" cy="651933"/>
            <a:chOff x="5579830" y="2038999"/>
            <a:chExt cx="1322917" cy="651933"/>
          </a:xfrm>
        </p:grpSpPr>
        <p:sp>
          <p:nvSpPr>
            <p:cNvPr id="4105" name="Freeform 9"/>
            <p:cNvSpPr>
              <a:spLocks/>
            </p:cNvSpPr>
            <p:nvPr/>
          </p:nvSpPr>
          <p:spPr bwMode="auto">
            <a:xfrm rot="2793744">
              <a:off x="5915322" y="1703507"/>
              <a:ext cx="651933" cy="1322917"/>
            </a:xfrm>
            <a:custGeom>
              <a:avLst/>
              <a:gdLst/>
              <a:ahLst/>
              <a:cxnLst>
                <a:cxn ang="0">
                  <a:pos x="235" y="415"/>
                </a:cxn>
                <a:cxn ang="0">
                  <a:pos x="174" y="477"/>
                </a:cxn>
                <a:cxn ang="0">
                  <a:pos x="62" y="477"/>
                </a:cxn>
                <a:cxn ang="0">
                  <a:pos x="0" y="415"/>
                </a:cxn>
                <a:cxn ang="0">
                  <a:pos x="0" y="62"/>
                </a:cxn>
                <a:cxn ang="0">
                  <a:pos x="62" y="0"/>
                </a:cxn>
                <a:cxn ang="0">
                  <a:pos x="174" y="0"/>
                </a:cxn>
                <a:cxn ang="0">
                  <a:pos x="235" y="62"/>
                </a:cxn>
                <a:cxn ang="0">
                  <a:pos x="235" y="415"/>
                </a:cxn>
              </a:cxnLst>
              <a:rect l="0" t="0" r="r" b="b"/>
              <a:pathLst>
                <a:path w="235" h="477">
                  <a:moveTo>
                    <a:pt x="235" y="415"/>
                  </a:moveTo>
                  <a:cubicBezTo>
                    <a:pt x="235" y="449"/>
                    <a:pt x="208" y="477"/>
                    <a:pt x="174" y="477"/>
                  </a:cubicBezTo>
                  <a:cubicBezTo>
                    <a:pt x="62" y="477"/>
                    <a:pt x="62" y="477"/>
                    <a:pt x="62" y="477"/>
                  </a:cubicBezTo>
                  <a:cubicBezTo>
                    <a:pt x="28" y="477"/>
                    <a:pt x="0" y="449"/>
                    <a:pt x="0" y="415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28"/>
                    <a:pt x="28" y="0"/>
                    <a:pt x="62" y="0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208" y="0"/>
                    <a:pt x="235" y="28"/>
                    <a:pt x="235" y="62"/>
                  </a:cubicBezTo>
                  <a:lnTo>
                    <a:pt x="235" y="415"/>
                  </a:lnTo>
                  <a:close/>
                </a:path>
              </a:pathLst>
            </a:custGeom>
            <a:solidFill>
              <a:srgbClr val="239BD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2" name="TextBox 61"/>
            <p:cNvSpPr txBox="1"/>
            <p:nvPr/>
          </p:nvSpPr>
          <p:spPr>
            <a:xfrm rot="18970942">
              <a:off x="5731015" y="2153303"/>
              <a:ext cx="10070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bg1"/>
                  </a:solidFill>
                  <a:latin typeface="Candara" panose="020E0502030303020204" pitchFamily="34" charset="0"/>
                </a:rPr>
                <a:t>AÇÃO 2</a:t>
              </a: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740242" y="3468984"/>
            <a:ext cx="1642533" cy="704851"/>
            <a:chOff x="5860990" y="3477017"/>
            <a:chExt cx="1642533" cy="704851"/>
          </a:xfrm>
        </p:grpSpPr>
        <p:sp>
          <p:nvSpPr>
            <p:cNvPr id="4107" name="Freeform 11"/>
            <p:cNvSpPr>
              <a:spLocks/>
            </p:cNvSpPr>
            <p:nvPr/>
          </p:nvSpPr>
          <p:spPr bwMode="auto">
            <a:xfrm rot="2776748">
              <a:off x="6329831" y="3008176"/>
              <a:ext cx="704851" cy="1642533"/>
            </a:xfrm>
            <a:custGeom>
              <a:avLst/>
              <a:gdLst/>
              <a:ahLst/>
              <a:cxnLst>
                <a:cxn ang="0">
                  <a:pos x="254" y="530"/>
                </a:cxn>
                <a:cxn ang="0">
                  <a:pos x="192" y="592"/>
                </a:cxn>
                <a:cxn ang="0">
                  <a:pos x="62" y="592"/>
                </a:cxn>
                <a:cxn ang="0">
                  <a:pos x="0" y="530"/>
                </a:cxn>
                <a:cxn ang="0">
                  <a:pos x="0" y="62"/>
                </a:cxn>
                <a:cxn ang="0">
                  <a:pos x="62" y="0"/>
                </a:cxn>
                <a:cxn ang="0">
                  <a:pos x="192" y="0"/>
                </a:cxn>
                <a:cxn ang="0">
                  <a:pos x="254" y="62"/>
                </a:cxn>
                <a:cxn ang="0">
                  <a:pos x="254" y="530"/>
                </a:cxn>
              </a:cxnLst>
              <a:rect l="0" t="0" r="r" b="b"/>
              <a:pathLst>
                <a:path w="254" h="592">
                  <a:moveTo>
                    <a:pt x="254" y="530"/>
                  </a:moveTo>
                  <a:cubicBezTo>
                    <a:pt x="254" y="564"/>
                    <a:pt x="226" y="592"/>
                    <a:pt x="192" y="592"/>
                  </a:cubicBezTo>
                  <a:cubicBezTo>
                    <a:pt x="62" y="592"/>
                    <a:pt x="62" y="592"/>
                    <a:pt x="62" y="592"/>
                  </a:cubicBezTo>
                  <a:cubicBezTo>
                    <a:pt x="28" y="592"/>
                    <a:pt x="0" y="564"/>
                    <a:pt x="0" y="530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28"/>
                    <a:pt x="28" y="0"/>
                    <a:pt x="62" y="0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226" y="0"/>
                    <a:pt x="254" y="28"/>
                    <a:pt x="254" y="62"/>
                  </a:cubicBezTo>
                  <a:lnTo>
                    <a:pt x="254" y="530"/>
                  </a:lnTo>
                  <a:close/>
                </a:path>
              </a:pathLst>
            </a:custGeom>
            <a:solidFill>
              <a:srgbClr val="0967B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63" name="TextBox 62"/>
            <p:cNvSpPr txBox="1"/>
            <p:nvPr/>
          </p:nvSpPr>
          <p:spPr>
            <a:xfrm rot="18970942">
              <a:off x="6209228" y="3594427"/>
              <a:ext cx="100380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bg1"/>
                  </a:solidFill>
                  <a:latin typeface="Candara" panose="020E0502030303020204" pitchFamily="34" charset="0"/>
                </a:rPr>
                <a:t>AÇÃO 3</a:t>
              </a:r>
            </a:p>
          </p:txBody>
        </p:sp>
      </p:grpSp>
      <p:sp>
        <p:nvSpPr>
          <p:cNvPr id="64" name="Freeform 525"/>
          <p:cNvSpPr>
            <a:spLocks noChangeAspect="1" noEditPoints="1"/>
          </p:cNvSpPr>
          <p:nvPr/>
        </p:nvSpPr>
        <p:spPr bwMode="auto">
          <a:xfrm>
            <a:off x="4306311" y="6112495"/>
            <a:ext cx="612839" cy="274320"/>
          </a:xfrm>
          <a:custGeom>
            <a:avLst/>
            <a:gdLst/>
            <a:ahLst/>
            <a:cxnLst>
              <a:cxn ang="0">
                <a:pos x="61" y="50"/>
              </a:cxn>
              <a:cxn ang="0">
                <a:pos x="419" y="130"/>
              </a:cxn>
              <a:cxn ang="0">
                <a:pos x="68" y="61"/>
              </a:cxn>
              <a:cxn ang="0">
                <a:pos x="344" y="67"/>
              </a:cxn>
              <a:cxn ang="0">
                <a:pos x="63" y="73"/>
              </a:cxn>
              <a:cxn ang="0">
                <a:pos x="58" y="84"/>
              </a:cxn>
              <a:cxn ang="0">
                <a:pos x="369" y="90"/>
              </a:cxn>
              <a:cxn ang="0">
                <a:pos x="52" y="96"/>
              </a:cxn>
              <a:cxn ang="0">
                <a:pos x="383" y="119"/>
              </a:cxn>
              <a:cxn ang="0">
                <a:pos x="47" y="107"/>
              </a:cxn>
              <a:cxn ang="0">
                <a:pos x="388" y="113"/>
              </a:cxn>
              <a:cxn ang="0">
                <a:pos x="331" y="38"/>
              </a:cxn>
              <a:cxn ang="0">
                <a:pos x="212" y="27"/>
              </a:cxn>
              <a:cxn ang="0">
                <a:pos x="331" y="38"/>
              </a:cxn>
              <a:cxn ang="0">
                <a:pos x="101" y="0"/>
              </a:cxn>
              <a:cxn ang="0">
                <a:pos x="132" y="38"/>
              </a:cxn>
              <a:cxn ang="0">
                <a:pos x="481" y="141"/>
              </a:cxn>
              <a:cxn ang="0">
                <a:pos x="404" y="214"/>
              </a:cxn>
              <a:cxn ang="0">
                <a:pos x="6" y="168"/>
              </a:cxn>
              <a:cxn ang="0">
                <a:pos x="481" y="141"/>
              </a:cxn>
              <a:cxn ang="0">
                <a:pos x="75" y="153"/>
              </a:cxn>
              <a:cxn ang="0">
                <a:pos x="104" y="168"/>
              </a:cxn>
              <a:cxn ang="0">
                <a:pos x="150" y="153"/>
              </a:cxn>
              <a:cxn ang="0">
                <a:pos x="116" y="168"/>
              </a:cxn>
              <a:cxn ang="0">
                <a:pos x="150" y="153"/>
              </a:cxn>
              <a:cxn ang="0">
                <a:pos x="163" y="153"/>
              </a:cxn>
              <a:cxn ang="0">
                <a:pos x="197" y="168"/>
              </a:cxn>
              <a:cxn ang="0">
                <a:pos x="244" y="153"/>
              </a:cxn>
              <a:cxn ang="0">
                <a:pos x="209" y="168"/>
              </a:cxn>
              <a:cxn ang="0">
                <a:pos x="244" y="153"/>
              </a:cxn>
              <a:cxn ang="0">
                <a:pos x="256" y="153"/>
              </a:cxn>
              <a:cxn ang="0">
                <a:pos x="291" y="168"/>
              </a:cxn>
              <a:cxn ang="0">
                <a:pos x="387" y="184"/>
              </a:cxn>
              <a:cxn ang="0">
                <a:pos x="375" y="196"/>
              </a:cxn>
            </a:cxnLst>
            <a:rect l="0" t="0" r="r" b="b"/>
            <a:pathLst>
              <a:path w="481" h="214">
                <a:moveTo>
                  <a:pt x="331" y="50"/>
                </a:moveTo>
                <a:cubicBezTo>
                  <a:pt x="275" y="50"/>
                  <a:pt x="61" y="50"/>
                  <a:pt x="61" y="5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25" y="130"/>
                  <a:pt x="346" y="130"/>
                  <a:pt x="419" y="130"/>
                </a:cubicBezTo>
                <a:cubicBezTo>
                  <a:pt x="375" y="76"/>
                  <a:pt x="360" y="50"/>
                  <a:pt x="331" y="50"/>
                </a:cubicBezTo>
                <a:close/>
                <a:moveTo>
                  <a:pt x="68" y="61"/>
                </a:moveTo>
                <a:cubicBezTo>
                  <a:pt x="338" y="61"/>
                  <a:pt x="338" y="61"/>
                  <a:pt x="338" y="61"/>
                </a:cubicBezTo>
                <a:cubicBezTo>
                  <a:pt x="341" y="61"/>
                  <a:pt x="344" y="64"/>
                  <a:pt x="344" y="67"/>
                </a:cubicBezTo>
                <a:cubicBezTo>
                  <a:pt x="344" y="70"/>
                  <a:pt x="341" y="73"/>
                  <a:pt x="338" y="73"/>
                </a:cubicBezTo>
                <a:cubicBezTo>
                  <a:pt x="63" y="73"/>
                  <a:pt x="63" y="73"/>
                  <a:pt x="63" y="73"/>
                </a:cubicBezTo>
                <a:lnTo>
                  <a:pt x="68" y="61"/>
                </a:lnTo>
                <a:close/>
                <a:moveTo>
                  <a:pt x="58" y="84"/>
                </a:moveTo>
                <a:cubicBezTo>
                  <a:pt x="363" y="84"/>
                  <a:pt x="363" y="84"/>
                  <a:pt x="363" y="84"/>
                </a:cubicBezTo>
                <a:cubicBezTo>
                  <a:pt x="366" y="84"/>
                  <a:pt x="369" y="87"/>
                  <a:pt x="369" y="90"/>
                </a:cubicBezTo>
                <a:cubicBezTo>
                  <a:pt x="369" y="93"/>
                  <a:pt x="366" y="96"/>
                  <a:pt x="363" y="96"/>
                </a:cubicBezTo>
                <a:cubicBezTo>
                  <a:pt x="52" y="96"/>
                  <a:pt x="52" y="96"/>
                  <a:pt x="52" y="96"/>
                </a:cubicBezTo>
                <a:lnTo>
                  <a:pt x="58" y="84"/>
                </a:lnTo>
                <a:close/>
                <a:moveTo>
                  <a:pt x="383" y="119"/>
                </a:moveTo>
                <a:cubicBezTo>
                  <a:pt x="42" y="119"/>
                  <a:pt x="42" y="119"/>
                  <a:pt x="42" y="119"/>
                </a:cubicBezTo>
                <a:cubicBezTo>
                  <a:pt x="47" y="107"/>
                  <a:pt x="47" y="107"/>
                  <a:pt x="47" y="107"/>
                </a:cubicBezTo>
                <a:cubicBezTo>
                  <a:pt x="383" y="107"/>
                  <a:pt x="383" y="107"/>
                  <a:pt x="383" y="107"/>
                </a:cubicBezTo>
                <a:cubicBezTo>
                  <a:pt x="386" y="107"/>
                  <a:pt x="388" y="110"/>
                  <a:pt x="388" y="113"/>
                </a:cubicBezTo>
                <a:cubicBezTo>
                  <a:pt x="388" y="116"/>
                  <a:pt x="386" y="119"/>
                  <a:pt x="383" y="119"/>
                </a:cubicBezTo>
                <a:close/>
                <a:moveTo>
                  <a:pt x="331" y="38"/>
                </a:moveTo>
                <a:cubicBezTo>
                  <a:pt x="207" y="38"/>
                  <a:pt x="207" y="38"/>
                  <a:pt x="207" y="38"/>
                </a:cubicBezTo>
                <a:cubicBezTo>
                  <a:pt x="212" y="27"/>
                  <a:pt x="212" y="27"/>
                  <a:pt x="212" y="27"/>
                </a:cubicBezTo>
                <a:cubicBezTo>
                  <a:pt x="309" y="27"/>
                  <a:pt x="309" y="27"/>
                  <a:pt x="309" y="27"/>
                </a:cubicBezTo>
                <a:cubicBezTo>
                  <a:pt x="321" y="27"/>
                  <a:pt x="322" y="29"/>
                  <a:pt x="331" y="38"/>
                </a:cubicBezTo>
                <a:close/>
                <a:moveTo>
                  <a:pt x="131" y="0"/>
                </a:moveTo>
                <a:cubicBezTo>
                  <a:pt x="101" y="0"/>
                  <a:pt x="101" y="0"/>
                  <a:pt x="101" y="0"/>
                </a:cubicBezTo>
                <a:cubicBezTo>
                  <a:pt x="84" y="38"/>
                  <a:pt x="84" y="38"/>
                  <a:pt x="84" y="38"/>
                </a:cubicBezTo>
                <a:cubicBezTo>
                  <a:pt x="132" y="38"/>
                  <a:pt x="132" y="38"/>
                  <a:pt x="132" y="38"/>
                </a:cubicBezTo>
                <a:lnTo>
                  <a:pt x="131" y="0"/>
                </a:lnTo>
                <a:close/>
                <a:moveTo>
                  <a:pt x="481" y="141"/>
                </a:moveTo>
                <a:cubicBezTo>
                  <a:pt x="481" y="147"/>
                  <a:pt x="481" y="147"/>
                  <a:pt x="481" y="147"/>
                </a:cubicBezTo>
                <a:cubicBezTo>
                  <a:pt x="428" y="182"/>
                  <a:pt x="404" y="195"/>
                  <a:pt x="404" y="214"/>
                </a:cubicBezTo>
                <a:cubicBezTo>
                  <a:pt x="382" y="214"/>
                  <a:pt x="71" y="214"/>
                  <a:pt x="42" y="214"/>
                </a:cubicBezTo>
                <a:cubicBezTo>
                  <a:pt x="0" y="214"/>
                  <a:pt x="6" y="194"/>
                  <a:pt x="6" y="168"/>
                </a:cubicBezTo>
                <a:cubicBezTo>
                  <a:pt x="19" y="141"/>
                  <a:pt x="19" y="141"/>
                  <a:pt x="19" y="141"/>
                </a:cubicBezTo>
                <a:lnTo>
                  <a:pt x="481" y="141"/>
                </a:lnTo>
                <a:close/>
                <a:moveTo>
                  <a:pt x="104" y="153"/>
                </a:moveTo>
                <a:cubicBezTo>
                  <a:pt x="75" y="153"/>
                  <a:pt x="75" y="153"/>
                  <a:pt x="75" y="153"/>
                </a:cubicBezTo>
                <a:cubicBezTo>
                  <a:pt x="68" y="168"/>
                  <a:pt x="68" y="168"/>
                  <a:pt x="68" y="168"/>
                </a:cubicBezTo>
                <a:cubicBezTo>
                  <a:pt x="104" y="168"/>
                  <a:pt x="104" y="168"/>
                  <a:pt x="104" y="168"/>
                </a:cubicBezTo>
                <a:lnTo>
                  <a:pt x="104" y="153"/>
                </a:lnTo>
                <a:close/>
                <a:moveTo>
                  <a:pt x="150" y="153"/>
                </a:moveTo>
                <a:cubicBezTo>
                  <a:pt x="116" y="153"/>
                  <a:pt x="116" y="153"/>
                  <a:pt x="116" y="153"/>
                </a:cubicBezTo>
                <a:cubicBezTo>
                  <a:pt x="116" y="168"/>
                  <a:pt x="116" y="168"/>
                  <a:pt x="116" y="168"/>
                </a:cubicBezTo>
                <a:cubicBezTo>
                  <a:pt x="150" y="168"/>
                  <a:pt x="150" y="168"/>
                  <a:pt x="150" y="168"/>
                </a:cubicBezTo>
                <a:lnTo>
                  <a:pt x="150" y="153"/>
                </a:lnTo>
                <a:close/>
                <a:moveTo>
                  <a:pt x="197" y="153"/>
                </a:moveTo>
                <a:cubicBezTo>
                  <a:pt x="163" y="153"/>
                  <a:pt x="163" y="153"/>
                  <a:pt x="163" y="153"/>
                </a:cubicBezTo>
                <a:cubicBezTo>
                  <a:pt x="163" y="168"/>
                  <a:pt x="163" y="168"/>
                  <a:pt x="163" y="168"/>
                </a:cubicBezTo>
                <a:cubicBezTo>
                  <a:pt x="197" y="168"/>
                  <a:pt x="197" y="168"/>
                  <a:pt x="197" y="168"/>
                </a:cubicBezTo>
                <a:lnTo>
                  <a:pt x="197" y="153"/>
                </a:lnTo>
                <a:close/>
                <a:moveTo>
                  <a:pt x="244" y="153"/>
                </a:moveTo>
                <a:cubicBezTo>
                  <a:pt x="209" y="153"/>
                  <a:pt x="209" y="153"/>
                  <a:pt x="209" y="153"/>
                </a:cubicBezTo>
                <a:cubicBezTo>
                  <a:pt x="209" y="168"/>
                  <a:pt x="209" y="168"/>
                  <a:pt x="209" y="168"/>
                </a:cubicBezTo>
                <a:cubicBezTo>
                  <a:pt x="244" y="168"/>
                  <a:pt x="244" y="168"/>
                  <a:pt x="244" y="168"/>
                </a:cubicBezTo>
                <a:lnTo>
                  <a:pt x="244" y="153"/>
                </a:lnTo>
                <a:close/>
                <a:moveTo>
                  <a:pt x="291" y="153"/>
                </a:moveTo>
                <a:cubicBezTo>
                  <a:pt x="256" y="153"/>
                  <a:pt x="256" y="153"/>
                  <a:pt x="256" y="153"/>
                </a:cubicBezTo>
                <a:cubicBezTo>
                  <a:pt x="256" y="168"/>
                  <a:pt x="256" y="168"/>
                  <a:pt x="256" y="168"/>
                </a:cubicBezTo>
                <a:cubicBezTo>
                  <a:pt x="291" y="168"/>
                  <a:pt x="291" y="168"/>
                  <a:pt x="291" y="168"/>
                </a:cubicBezTo>
                <a:lnTo>
                  <a:pt x="291" y="153"/>
                </a:lnTo>
                <a:close/>
                <a:moveTo>
                  <a:pt x="387" y="184"/>
                </a:moveTo>
                <a:cubicBezTo>
                  <a:pt x="364" y="184"/>
                  <a:pt x="364" y="184"/>
                  <a:pt x="364" y="184"/>
                </a:cubicBezTo>
                <a:cubicBezTo>
                  <a:pt x="364" y="191"/>
                  <a:pt x="369" y="196"/>
                  <a:pt x="375" y="196"/>
                </a:cubicBezTo>
                <a:cubicBezTo>
                  <a:pt x="382" y="196"/>
                  <a:pt x="387" y="191"/>
                  <a:pt x="387" y="184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65" name="Freeform 543"/>
          <p:cNvSpPr>
            <a:spLocks noEditPoints="1"/>
          </p:cNvSpPr>
          <p:nvPr/>
        </p:nvSpPr>
        <p:spPr bwMode="auto">
          <a:xfrm>
            <a:off x="2899557" y="6105911"/>
            <a:ext cx="537760" cy="328067"/>
          </a:xfrm>
          <a:custGeom>
            <a:avLst/>
            <a:gdLst/>
            <a:ahLst/>
            <a:cxnLst>
              <a:cxn ang="0">
                <a:pos x="43" y="115"/>
              </a:cxn>
              <a:cxn ang="0">
                <a:pos x="14" y="128"/>
              </a:cxn>
              <a:cxn ang="0">
                <a:pos x="238" y="59"/>
              </a:cxn>
              <a:cxn ang="0">
                <a:pos x="242" y="47"/>
              </a:cxn>
              <a:cxn ang="0">
                <a:pos x="214" y="48"/>
              </a:cxn>
              <a:cxn ang="0">
                <a:pos x="238" y="59"/>
              </a:cxn>
              <a:cxn ang="0">
                <a:pos x="247" y="59"/>
              </a:cxn>
              <a:cxn ang="0">
                <a:pos x="250" y="53"/>
              </a:cxn>
              <a:cxn ang="0">
                <a:pos x="247" y="162"/>
              </a:cxn>
              <a:cxn ang="0">
                <a:pos x="255" y="162"/>
              </a:cxn>
              <a:cxn ang="0">
                <a:pos x="245" y="145"/>
              </a:cxn>
              <a:cxn ang="0">
                <a:pos x="242" y="144"/>
              </a:cxn>
              <a:cxn ang="0">
                <a:pos x="226" y="179"/>
              </a:cxn>
              <a:cxn ang="0">
                <a:pos x="245" y="179"/>
              </a:cxn>
              <a:cxn ang="0">
                <a:pos x="245" y="145"/>
              </a:cxn>
              <a:cxn ang="0">
                <a:pos x="137" y="1"/>
              </a:cxn>
              <a:cxn ang="0">
                <a:pos x="138" y="59"/>
              </a:cxn>
              <a:cxn ang="0">
                <a:pos x="363" y="107"/>
              </a:cxn>
              <a:cxn ang="0">
                <a:pos x="249" y="125"/>
              </a:cxn>
              <a:cxn ang="0">
                <a:pos x="75" y="221"/>
              </a:cxn>
              <a:cxn ang="0">
                <a:pos x="139" y="125"/>
              </a:cxn>
              <a:cxn ang="0">
                <a:pos x="19" y="93"/>
              </a:cxn>
              <a:cxn ang="0">
                <a:pos x="19" y="70"/>
              </a:cxn>
              <a:cxn ang="0">
                <a:pos x="21" y="5"/>
              </a:cxn>
              <a:cxn ang="0">
                <a:pos x="103" y="70"/>
              </a:cxn>
              <a:cxn ang="0">
                <a:pos x="317" y="76"/>
              </a:cxn>
              <a:cxn ang="0">
                <a:pos x="363" y="107"/>
              </a:cxn>
              <a:cxn ang="0">
                <a:pos x="139" y="87"/>
              </a:cxn>
              <a:cxn ang="0">
                <a:pos x="139" y="104"/>
              </a:cxn>
              <a:cxn ang="0">
                <a:pos x="176" y="96"/>
              </a:cxn>
              <a:cxn ang="0">
                <a:pos x="159" y="96"/>
              </a:cxn>
              <a:cxn ang="0">
                <a:pos x="176" y="96"/>
              </a:cxn>
              <a:cxn ang="0">
                <a:pos x="197" y="87"/>
              </a:cxn>
              <a:cxn ang="0">
                <a:pos x="197" y="104"/>
              </a:cxn>
              <a:cxn ang="0">
                <a:pos x="234" y="96"/>
              </a:cxn>
              <a:cxn ang="0">
                <a:pos x="217" y="96"/>
              </a:cxn>
              <a:cxn ang="0">
                <a:pos x="234" y="96"/>
              </a:cxn>
              <a:cxn ang="0">
                <a:pos x="255" y="87"/>
              </a:cxn>
              <a:cxn ang="0">
                <a:pos x="255" y="104"/>
              </a:cxn>
              <a:cxn ang="0">
                <a:pos x="341" y="97"/>
              </a:cxn>
              <a:cxn ang="0">
                <a:pos x="310" y="92"/>
              </a:cxn>
              <a:cxn ang="0">
                <a:pos x="341" y="97"/>
              </a:cxn>
            </a:cxnLst>
            <a:rect l="0" t="0" r="r" b="b"/>
            <a:pathLst>
              <a:path w="363" h="221">
                <a:moveTo>
                  <a:pt x="26" y="108"/>
                </a:moveTo>
                <a:cubicBezTo>
                  <a:pt x="43" y="115"/>
                  <a:pt x="43" y="115"/>
                  <a:pt x="43" y="115"/>
                </a:cubicBezTo>
                <a:cubicBezTo>
                  <a:pt x="27" y="128"/>
                  <a:pt x="27" y="128"/>
                  <a:pt x="27" y="128"/>
                </a:cubicBezTo>
                <a:cubicBezTo>
                  <a:pt x="14" y="128"/>
                  <a:pt x="14" y="128"/>
                  <a:pt x="14" y="128"/>
                </a:cubicBezTo>
                <a:lnTo>
                  <a:pt x="26" y="108"/>
                </a:lnTo>
                <a:close/>
                <a:moveTo>
                  <a:pt x="238" y="59"/>
                </a:moveTo>
                <a:cubicBezTo>
                  <a:pt x="239" y="54"/>
                  <a:pt x="241" y="50"/>
                  <a:pt x="244" y="48"/>
                </a:cubicBezTo>
                <a:cubicBezTo>
                  <a:pt x="243" y="48"/>
                  <a:pt x="243" y="47"/>
                  <a:pt x="242" y="47"/>
                </a:cubicBezTo>
                <a:cubicBezTo>
                  <a:pt x="238" y="47"/>
                  <a:pt x="230" y="47"/>
                  <a:pt x="224" y="47"/>
                </a:cubicBezTo>
                <a:cubicBezTo>
                  <a:pt x="221" y="47"/>
                  <a:pt x="217" y="48"/>
                  <a:pt x="214" y="48"/>
                </a:cubicBezTo>
                <a:cubicBezTo>
                  <a:pt x="227" y="59"/>
                  <a:pt x="227" y="59"/>
                  <a:pt x="227" y="59"/>
                </a:cubicBezTo>
                <a:lnTo>
                  <a:pt x="238" y="59"/>
                </a:lnTo>
                <a:close/>
                <a:moveTo>
                  <a:pt x="250" y="53"/>
                </a:moveTo>
                <a:cubicBezTo>
                  <a:pt x="249" y="53"/>
                  <a:pt x="247" y="55"/>
                  <a:pt x="247" y="59"/>
                </a:cubicBezTo>
                <a:cubicBezTo>
                  <a:pt x="253" y="59"/>
                  <a:pt x="253" y="59"/>
                  <a:pt x="253" y="59"/>
                </a:cubicBezTo>
                <a:cubicBezTo>
                  <a:pt x="252" y="55"/>
                  <a:pt x="250" y="53"/>
                  <a:pt x="250" y="53"/>
                </a:cubicBezTo>
                <a:close/>
                <a:moveTo>
                  <a:pt x="251" y="150"/>
                </a:moveTo>
                <a:cubicBezTo>
                  <a:pt x="250" y="150"/>
                  <a:pt x="247" y="154"/>
                  <a:pt x="247" y="162"/>
                </a:cubicBezTo>
                <a:cubicBezTo>
                  <a:pt x="247" y="169"/>
                  <a:pt x="250" y="173"/>
                  <a:pt x="251" y="173"/>
                </a:cubicBezTo>
                <a:cubicBezTo>
                  <a:pt x="252" y="173"/>
                  <a:pt x="255" y="169"/>
                  <a:pt x="255" y="162"/>
                </a:cubicBezTo>
                <a:cubicBezTo>
                  <a:pt x="255" y="154"/>
                  <a:pt x="252" y="150"/>
                  <a:pt x="251" y="150"/>
                </a:cubicBezTo>
                <a:close/>
                <a:moveTo>
                  <a:pt x="245" y="145"/>
                </a:moveTo>
                <a:cubicBezTo>
                  <a:pt x="245" y="145"/>
                  <a:pt x="244" y="144"/>
                  <a:pt x="243" y="144"/>
                </a:cubicBezTo>
                <a:cubicBezTo>
                  <a:pt x="243" y="144"/>
                  <a:pt x="242" y="144"/>
                  <a:pt x="242" y="144"/>
                </a:cubicBezTo>
                <a:cubicBezTo>
                  <a:pt x="200" y="171"/>
                  <a:pt x="200" y="171"/>
                  <a:pt x="200" y="171"/>
                </a:cubicBezTo>
                <a:cubicBezTo>
                  <a:pt x="205" y="176"/>
                  <a:pt x="214" y="179"/>
                  <a:pt x="226" y="179"/>
                </a:cubicBezTo>
                <a:cubicBezTo>
                  <a:pt x="231" y="179"/>
                  <a:pt x="239" y="179"/>
                  <a:pt x="243" y="179"/>
                </a:cubicBezTo>
                <a:cubicBezTo>
                  <a:pt x="244" y="179"/>
                  <a:pt x="245" y="179"/>
                  <a:pt x="245" y="179"/>
                </a:cubicBezTo>
                <a:cubicBezTo>
                  <a:pt x="241" y="176"/>
                  <a:pt x="239" y="169"/>
                  <a:pt x="239" y="162"/>
                </a:cubicBezTo>
                <a:cubicBezTo>
                  <a:pt x="239" y="154"/>
                  <a:pt x="241" y="148"/>
                  <a:pt x="245" y="145"/>
                </a:cubicBezTo>
                <a:close/>
                <a:moveTo>
                  <a:pt x="209" y="59"/>
                </a:moveTo>
                <a:cubicBezTo>
                  <a:pt x="137" y="1"/>
                  <a:pt x="137" y="1"/>
                  <a:pt x="137" y="1"/>
                </a:cubicBezTo>
                <a:cubicBezTo>
                  <a:pt x="110" y="0"/>
                  <a:pt x="110" y="0"/>
                  <a:pt x="110" y="0"/>
                </a:cubicBezTo>
                <a:cubicBezTo>
                  <a:pt x="110" y="0"/>
                  <a:pt x="133" y="48"/>
                  <a:pt x="138" y="59"/>
                </a:cubicBezTo>
                <a:lnTo>
                  <a:pt x="209" y="59"/>
                </a:lnTo>
                <a:close/>
                <a:moveTo>
                  <a:pt x="363" y="107"/>
                </a:moveTo>
                <a:cubicBezTo>
                  <a:pt x="362" y="119"/>
                  <a:pt x="332" y="125"/>
                  <a:pt x="317" y="125"/>
                </a:cubicBezTo>
                <a:cubicBezTo>
                  <a:pt x="249" y="125"/>
                  <a:pt x="249" y="125"/>
                  <a:pt x="249" y="125"/>
                </a:cubicBezTo>
                <a:cubicBezTo>
                  <a:pt x="102" y="221"/>
                  <a:pt x="102" y="221"/>
                  <a:pt x="102" y="221"/>
                </a:cubicBezTo>
                <a:cubicBezTo>
                  <a:pt x="75" y="221"/>
                  <a:pt x="75" y="221"/>
                  <a:pt x="75" y="221"/>
                </a:cubicBezTo>
                <a:cubicBezTo>
                  <a:pt x="75" y="221"/>
                  <a:pt x="114" y="172"/>
                  <a:pt x="121" y="162"/>
                </a:cubicBezTo>
                <a:cubicBezTo>
                  <a:pt x="128" y="153"/>
                  <a:pt x="139" y="141"/>
                  <a:pt x="139" y="125"/>
                </a:cubicBezTo>
                <a:cubicBezTo>
                  <a:pt x="126" y="125"/>
                  <a:pt x="126" y="125"/>
                  <a:pt x="126" y="125"/>
                </a:cubicBezTo>
                <a:cubicBezTo>
                  <a:pt x="92" y="125"/>
                  <a:pt x="46" y="104"/>
                  <a:pt x="19" y="93"/>
                </a:cubicBezTo>
                <a:cubicBezTo>
                  <a:pt x="3" y="87"/>
                  <a:pt x="5" y="70"/>
                  <a:pt x="19" y="70"/>
                </a:cubicBezTo>
                <a:cubicBezTo>
                  <a:pt x="19" y="70"/>
                  <a:pt x="19" y="70"/>
                  <a:pt x="19" y="70"/>
                </a:cubicBezTo>
                <a:cubicBezTo>
                  <a:pt x="0" y="5"/>
                  <a:pt x="0" y="5"/>
                  <a:pt x="0" y="5"/>
                </a:cubicBezTo>
                <a:cubicBezTo>
                  <a:pt x="21" y="5"/>
                  <a:pt x="21" y="5"/>
                  <a:pt x="21" y="5"/>
                </a:cubicBezTo>
                <a:cubicBezTo>
                  <a:pt x="21" y="5"/>
                  <a:pt x="46" y="37"/>
                  <a:pt x="55" y="48"/>
                </a:cubicBezTo>
                <a:cubicBezTo>
                  <a:pt x="67" y="62"/>
                  <a:pt x="81" y="69"/>
                  <a:pt x="103" y="70"/>
                </a:cubicBezTo>
                <a:cubicBezTo>
                  <a:pt x="281" y="70"/>
                  <a:pt x="281" y="70"/>
                  <a:pt x="281" y="70"/>
                </a:cubicBezTo>
                <a:cubicBezTo>
                  <a:pt x="293" y="70"/>
                  <a:pt x="306" y="72"/>
                  <a:pt x="317" y="76"/>
                </a:cubicBezTo>
                <a:cubicBezTo>
                  <a:pt x="337" y="83"/>
                  <a:pt x="351" y="92"/>
                  <a:pt x="359" y="99"/>
                </a:cubicBezTo>
                <a:cubicBezTo>
                  <a:pt x="362" y="103"/>
                  <a:pt x="363" y="105"/>
                  <a:pt x="363" y="107"/>
                </a:cubicBezTo>
                <a:close/>
                <a:moveTo>
                  <a:pt x="147" y="96"/>
                </a:moveTo>
                <a:cubicBezTo>
                  <a:pt x="147" y="91"/>
                  <a:pt x="143" y="87"/>
                  <a:pt x="139" y="87"/>
                </a:cubicBezTo>
                <a:cubicBezTo>
                  <a:pt x="134" y="87"/>
                  <a:pt x="130" y="91"/>
                  <a:pt x="130" y="96"/>
                </a:cubicBezTo>
                <a:cubicBezTo>
                  <a:pt x="130" y="101"/>
                  <a:pt x="134" y="104"/>
                  <a:pt x="139" y="104"/>
                </a:cubicBezTo>
                <a:cubicBezTo>
                  <a:pt x="143" y="104"/>
                  <a:pt x="147" y="101"/>
                  <a:pt x="147" y="96"/>
                </a:cubicBezTo>
                <a:close/>
                <a:moveTo>
                  <a:pt x="176" y="96"/>
                </a:moveTo>
                <a:cubicBezTo>
                  <a:pt x="176" y="91"/>
                  <a:pt x="172" y="87"/>
                  <a:pt x="168" y="87"/>
                </a:cubicBezTo>
                <a:cubicBezTo>
                  <a:pt x="163" y="87"/>
                  <a:pt x="159" y="91"/>
                  <a:pt x="159" y="96"/>
                </a:cubicBezTo>
                <a:cubicBezTo>
                  <a:pt x="159" y="101"/>
                  <a:pt x="163" y="104"/>
                  <a:pt x="168" y="104"/>
                </a:cubicBezTo>
                <a:cubicBezTo>
                  <a:pt x="172" y="104"/>
                  <a:pt x="176" y="101"/>
                  <a:pt x="176" y="96"/>
                </a:cubicBezTo>
                <a:close/>
                <a:moveTo>
                  <a:pt x="205" y="96"/>
                </a:moveTo>
                <a:cubicBezTo>
                  <a:pt x="205" y="91"/>
                  <a:pt x="201" y="87"/>
                  <a:pt x="197" y="87"/>
                </a:cubicBezTo>
                <a:cubicBezTo>
                  <a:pt x="192" y="87"/>
                  <a:pt x="188" y="91"/>
                  <a:pt x="188" y="96"/>
                </a:cubicBezTo>
                <a:cubicBezTo>
                  <a:pt x="188" y="101"/>
                  <a:pt x="192" y="104"/>
                  <a:pt x="197" y="104"/>
                </a:cubicBezTo>
                <a:cubicBezTo>
                  <a:pt x="201" y="104"/>
                  <a:pt x="205" y="101"/>
                  <a:pt x="205" y="96"/>
                </a:cubicBezTo>
                <a:close/>
                <a:moveTo>
                  <a:pt x="234" y="96"/>
                </a:moveTo>
                <a:cubicBezTo>
                  <a:pt x="234" y="91"/>
                  <a:pt x="230" y="87"/>
                  <a:pt x="226" y="87"/>
                </a:cubicBezTo>
                <a:cubicBezTo>
                  <a:pt x="221" y="87"/>
                  <a:pt x="217" y="91"/>
                  <a:pt x="217" y="96"/>
                </a:cubicBezTo>
                <a:cubicBezTo>
                  <a:pt x="217" y="101"/>
                  <a:pt x="221" y="104"/>
                  <a:pt x="226" y="104"/>
                </a:cubicBezTo>
                <a:cubicBezTo>
                  <a:pt x="230" y="104"/>
                  <a:pt x="234" y="101"/>
                  <a:pt x="234" y="96"/>
                </a:cubicBezTo>
                <a:close/>
                <a:moveTo>
                  <a:pt x="263" y="96"/>
                </a:moveTo>
                <a:cubicBezTo>
                  <a:pt x="263" y="91"/>
                  <a:pt x="259" y="87"/>
                  <a:pt x="255" y="87"/>
                </a:cubicBezTo>
                <a:cubicBezTo>
                  <a:pt x="250" y="87"/>
                  <a:pt x="246" y="91"/>
                  <a:pt x="246" y="96"/>
                </a:cubicBezTo>
                <a:cubicBezTo>
                  <a:pt x="246" y="101"/>
                  <a:pt x="250" y="104"/>
                  <a:pt x="255" y="104"/>
                </a:cubicBezTo>
                <a:cubicBezTo>
                  <a:pt x="259" y="104"/>
                  <a:pt x="263" y="101"/>
                  <a:pt x="263" y="96"/>
                </a:cubicBezTo>
                <a:close/>
                <a:moveTo>
                  <a:pt x="341" y="97"/>
                </a:moveTo>
                <a:cubicBezTo>
                  <a:pt x="337" y="94"/>
                  <a:pt x="332" y="92"/>
                  <a:pt x="326" y="89"/>
                </a:cubicBezTo>
                <a:cubicBezTo>
                  <a:pt x="322" y="91"/>
                  <a:pt x="317" y="92"/>
                  <a:pt x="310" y="92"/>
                </a:cubicBezTo>
                <a:cubicBezTo>
                  <a:pt x="301" y="92"/>
                  <a:pt x="300" y="105"/>
                  <a:pt x="311" y="105"/>
                </a:cubicBezTo>
                <a:cubicBezTo>
                  <a:pt x="323" y="105"/>
                  <a:pt x="336" y="101"/>
                  <a:pt x="341" y="9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66" name="Freeform 578"/>
          <p:cNvSpPr>
            <a:spLocks noChangeAspect="1" noEditPoints="1"/>
          </p:cNvSpPr>
          <p:nvPr/>
        </p:nvSpPr>
        <p:spPr bwMode="auto">
          <a:xfrm>
            <a:off x="3630704" y="6165142"/>
            <a:ext cx="502920" cy="215978"/>
          </a:xfrm>
          <a:custGeom>
            <a:avLst/>
            <a:gdLst/>
            <a:ahLst/>
            <a:cxnLst>
              <a:cxn ang="0">
                <a:pos x="338" y="16"/>
              </a:cxn>
              <a:cxn ang="0">
                <a:pos x="285" y="0"/>
              </a:cxn>
              <a:cxn ang="0">
                <a:pos x="0" y="55"/>
              </a:cxn>
              <a:cxn ang="0">
                <a:pos x="25" y="141"/>
              </a:cxn>
              <a:cxn ang="0">
                <a:pos x="57" y="106"/>
              </a:cxn>
              <a:cxn ang="0">
                <a:pos x="89" y="141"/>
              </a:cxn>
              <a:cxn ang="0">
                <a:pos x="95" y="138"/>
              </a:cxn>
              <a:cxn ang="0">
                <a:pos x="159" y="138"/>
              </a:cxn>
              <a:cxn ang="0">
                <a:pos x="249" y="141"/>
              </a:cxn>
              <a:cxn ang="0">
                <a:pos x="281" y="106"/>
              </a:cxn>
              <a:cxn ang="0">
                <a:pos x="313" y="141"/>
              </a:cxn>
              <a:cxn ang="0">
                <a:pos x="361" y="116"/>
              </a:cxn>
              <a:cxn ang="0">
                <a:pos x="330" y="28"/>
              </a:cxn>
              <a:cxn ang="0">
                <a:pos x="361" y="46"/>
              </a:cxn>
              <a:cxn ang="0">
                <a:pos x="369" y="48"/>
              </a:cxn>
              <a:cxn ang="0">
                <a:pos x="235" y="64"/>
              </a:cxn>
              <a:cxn ang="0">
                <a:pos x="16" y="56"/>
              </a:cxn>
              <a:cxn ang="0">
                <a:pos x="27" y="16"/>
              </a:cxn>
              <a:cxn ang="0">
                <a:pos x="235" y="64"/>
              </a:cxn>
              <a:cxn ang="0">
                <a:pos x="346" y="120"/>
              </a:cxn>
              <a:cxn ang="0">
                <a:pos x="347" y="106"/>
              </a:cxn>
              <a:cxn ang="0">
                <a:pos x="345" y="92"/>
              </a:cxn>
              <a:cxn ang="0">
                <a:pos x="248" y="64"/>
              </a:cxn>
              <a:cxn ang="0">
                <a:pos x="247" y="16"/>
              </a:cxn>
              <a:cxn ang="0">
                <a:pos x="345" y="92"/>
              </a:cxn>
              <a:cxn ang="0">
                <a:pos x="36" y="138"/>
              </a:cxn>
              <a:cxn ang="0">
                <a:pos x="77" y="138"/>
              </a:cxn>
              <a:cxn ang="0">
                <a:pos x="57" y="151"/>
              </a:cxn>
              <a:cxn ang="0">
                <a:pos x="57" y="126"/>
              </a:cxn>
              <a:cxn ang="0">
                <a:pos x="57" y="151"/>
              </a:cxn>
              <a:cxn ang="0">
                <a:pos x="106" y="138"/>
              </a:cxn>
              <a:cxn ang="0">
                <a:pos x="148" y="138"/>
              </a:cxn>
              <a:cxn ang="0">
                <a:pos x="127" y="151"/>
              </a:cxn>
              <a:cxn ang="0">
                <a:pos x="127" y="126"/>
              </a:cxn>
              <a:cxn ang="0">
                <a:pos x="127" y="151"/>
              </a:cxn>
              <a:cxn ang="0">
                <a:pos x="260" y="138"/>
              </a:cxn>
              <a:cxn ang="0">
                <a:pos x="302" y="138"/>
              </a:cxn>
              <a:cxn ang="0">
                <a:pos x="281" y="151"/>
              </a:cxn>
              <a:cxn ang="0">
                <a:pos x="281" y="126"/>
              </a:cxn>
              <a:cxn ang="0">
                <a:pos x="281" y="151"/>
              </a:cxn>
            </a:cxnLst>
            <a:rect l="0" t="0" r="r" b="b"/>
            <a:pathLst>
              <a:path w="373" h="159">
                <a:moveTo>
                  <a:pt x="371" y="40"/>
                </a:moveTo>
                <a:cubicBezTo>
                  <a:pt x="363" y="28"/>
                  <a:pt x="354" y="16"/>
                  <a:pt x="338" y="16"/>
                </a:cubicBezTo>
                <a:cubicBezTo>
                  <a:pt x="319" y="16"/>
                  <a:pt x="319" y="16"/>
                  <a:pt x="319" y="16"/>
                </a:cubicBezTo>
                <a:cubicBezTo>
                  <a:pt x="307" y="6"/>
                  <a:pt x="295" y="0"/>
                  <a:pt x="285" y="0"/>
                </a:cubicBezTo>
                <a:cubicBezTo>
                  <a:pt x="25" y="0"/>
                  <a:pt x="25" y="0"/>
                  <a:pt x="25" y="0"/>
                </a:cubicBezTo>
                <a:cubicBezTo>
                  <a:pt x="9" y="0"/>
                  <a:pt x="6" y="30"/>
                  <a:pt x="0" y="55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30"/>
                  <a:pt x="11" y="140"/>
                  <a:pt x="25" y="141"/>
                </a:cubicBezTo>
                <a:cubicBezTo>
                  <a:pt x="24" y="140"/>
                  <a:pt x="24" y="139"/>
                  <a:pt x="24" y="138"/>
                </a:cubicBezTo>
                <a:cubicBezTo>
                  <a:pt x="24" y="121"/>
                  <a:pt x="39" y="106"/>
                  <a:pt x="57" y="106"/>
                </a:cubicBezTo>
                <a:cubicBezTo>
                  <a:pt x="74" y="106"/>
                  <a:pt x="89" y="121"/>
                  <a:pt x="89" y="138"/>
                </a:cubicBezTo>
                <a:cubicBezTo>
                  <a:pt x="89" y="139"/>
                  <a:pt x="89" y="140"/>
                  <a:pt x="89" y="141"/>
                </a:cubicBezTo>
                <a:cubicBezTo>
                  <a:pt x="95" y="141"/>
                  <a:pt x="95" y="141"/>
                  <a:pt x="95" y="141"/>
                </a:cubicBezTo>
                <a:cubicBezTo>
                  <a:pt x="95" y="140"/>
                  <a:pt x="95" y="139"/>
                  <a:pt x="95" y="138"/>
                </a:cubicBezTo>
                <a:cubicBezTo>
                  <a:pt x="95" y="121"/>
                  <a:pt x="109" y="106"/>
                  <a:pt x="127" y="106"/>
                </a:cubicBezTo>
                <a:cubicBezTo>
                  <a:pt x="145" y="106"/>
                  <a:pt x="159" y="121"/>
                  <a:pt x="159" y="138"/>
                </a:cubicBezTo>
                <a:cubicBezTo>
                  <a:pt x="159" y="139"/>
                  <a:pt x="159" y="140"/>
                  <a:pt x="159" y="141"/>
                </a:cubicBezTo>
                <a:cubicBezTo>
                  <a:pt x="249" y="141"/>
                  <a:pt x="249" y="141"/>
                  <a:pt x="249" y="141"/>
                </a:cubicBezTo>
                <a:cubicBezTo>
                  <a:pt x="249" y="140"/>
                  <a:pt x="249" y="139"/>
                  <a:pt x="249" y="138"/>
                </a:cubicBezTo>
                <a:cubicBezTo>
                  <a:pt x="249" y="121"/>
                  <a:pt x="263" y="106"/>
                  <a:pt x="281" y="106"/>
                </a:cubicBezTo>
                <a:cubicBezTo>
                  <a:pt x="299" y="106"/>
                  <a:pt x="313" y="121"/>
                  <a:pt x="313" y="138"/>
                </a:cubicBezTo>
                <a:cubicBezTo>
                  <a:pt x="313" y="139"/>
                  <a:pt x="313" y="140"/>
                  <a:pt x="313" y="141"/>
                </a:cubicBezTo>
                <a:cubicBezTo>
                  <a:pt x="336" y="141"/>
                  <a:pt x="336" y="141"/>
                  <a:pt x="336" y="141"/>
                </a:cubicBezTo>
                <a:cubicBezTo>
                  <a:pt x="350" y="141"/>
                  <a:pt x="361" y="130"/>
                  <a:pt x="361" y="116"/>
                </a:cubicBezTo>
                <a:cubicBezTo>
                  <a:pt x="361" y="90"/>
                  <a:pt x="361" y="90"/>
                  <a:pt x="361" y="90"/>
                </a:cubicBezTo>
                <a:cubicBezTo>
                  <a:pt x="356" y="66"/>
                  <a:pt x="344" y="44"/>
                  <a:pt x="330" y="28"/>
                </a:cubicBezTo>
                <a:cubicBezTo>
                  <a:pt x="338" y="28"/>
                  <a:pt x="338" y="28"/>
                  <a:pt x="338" y="28"/>
                </a:cubicBezTo>
                <a:cubicBezTo>
                  <a:pt x="347" y="28"/>
                  <a:pt x="353" y="34"/>
                  <a:pt x="361" y="46"/>
                </a:cubicBezTo>
                <a:cubicBezTo>
                  <a:pt x="362" y="48"/>
                  <a:pt x="364" y="49"/>
                  <a:pt x="366" y="49"/>
                </a:cubicBezTo>
                <a:cubicBezTo>
                  <a:pt x="367" y="49"/>
                  <a:pt x="368" y="49"/>
                  <a:pt x="369" y="48"/>
                </a:cubicBezTo>
                <a:cubicBezTo>
                  <a:pt x="372" y="46"/>
                  <a:pt x="373" y="43"/>
                  <a:pt x="371" y="40"/>
                </a:cubicBezTo>
                <a:close/>
                <a:moveTo>
                  <a:pt x="235" y="64"/>
                </a:moveTo>
                <a:cubicBezTo>
                  <a:pt x="16" y="64"/>
                  <a:pt x="16" y="64"/>
                  <a:pt x="16" y="64"/>
                </a:cubicBezTo>
                <a:cubicBezTo>
                  <a:pt x="16" y="56"/>
                  <a:pt x="16" y="56"/>
                  <a:pt x="16" y="56"/>
                </a:cubicBezTo>
                <a:cubicBezTo>
                  <a:pt x="17" y="53"/>
                  <a:pt x="18" y="49"/>
                  <a:pt x="18" y="45"/>
                </a:cubicBezTo>
                <a:cubicBezTo>
                  <a:pt x="20" y="36"/>
                  <a:pt x="23" y="20"/>
                  <a:pt x="27" y="16"/>
                </a:cubicBezTo>
                <a:cubicBezTo>
                  <a:pt x="235" y="16"/>
                  <a:pt x="235" y="16"/>
                  <a:pt x="235" y="16"/>
                </a:cubicBezTo>
                <a:lnTo>
                  <a:pt x="235" y="64"/>
                </a:lnTo>
                <a:close/>
                <a:moveTo>
                  <a:pt x="347" y="116"/>
                </a:moveTo>
                <a:cubicBezTo>
                  <a:pt x="347" y="118"/>
                  <a:pt x="346" y="119"/>
                  <a:pt x="346" y="120"/>
                </a:cubicBezTo>
                <a:cubicBezTo>
                  <a:pt x="337" y="120"/>
                  <a:pt x="329" y="120"/>
                  <a:pt x="329" y="116"/>
                </a:cubicBezTo>
                <a:cubicBezTo>
                  <a:pt x="329" y="112"/>
                  <a:pt x="336" y="107"/>
                  <a:pt x="347" y="106"/>
                </a:cubicBezTo>
                <a:lnTo>
                  <a:pt x="347" y="116"/>
                </a:lnTo>
                <a:close/>
                <a:moveTo>
                  <a:pt x="345" y="92"/>
                </a:moveTo>
                <a:cubicBezTo>
                  <a:pt x="345" y="95"/>
                  <a:pt x="345" y="95"/>
                  <a:pt x="345" y="95"/>
                </a:cubicBezTo>
                <a:cubicBezTo>
                  <a:pt x="316" y="87"/>
                  <a:pt x="280" y="64"/>
                  <a:pt x="248" y="64"/>
                </a:cubicBezTo>
                <a:cubicBezTo>
                  <a:pt x="247" y="64"/>
                  <a:pt x="247" y="64"/>
                  <a:pt x="247" y="64"/>
                </a:cubicBezTo>
                <a:cubicBezTo>
                  <a:pt x="247" y="16"/>
                  <a:pt x="247" y="16"/>
                  <a:pt x="247" y="16"/>
                </a:cubicBezTo>
                <a:cubicBezTo>
                  <a:pt x="285" y="16"/>
                  <a:pt x="285" y="16"/>
                  <a:pt x="285" y="16"/>
                </a:cubicBezTo>
                <a:cubicBezTo>
                  <a:pt x="303" y="16"/>
                  <a:pt x="336" y="47"/>
                  <a:pt x="345" y="92"/>
                </a:cubicBezTo>
                <a:close/>
                <a:moveTo>
                  <a:pt x="57" y="118"/>
                </a:moveTo>
                <a:cubicBezTo>
                  <a:pt x="45" y="118"/>
                  <a:pt x="36" y="127"/>
                  <a:pt x="36" y="138"/>
                </a:cubicBezTo>
                <a:cubicBezTo>
                  <a:pt x="36" y="150"/>
                  <a:pt x="45" y="159"/>
                  <a:pt x="57" y="159"/>
                </a:cubicBezTo>
                <a:cubicBezTo>
                  <a:pt x="68" y="159"/>
                  <a:pt x="77" y="150"/>
                  <a:pt x="77" y="138"/>
                </a:cubicBezTo>
                <a:cubicBezTo>
                  <a:pt x="77" y="127"/>
                  <a:pt x="68" y="118"/>
                  <a:pt x="57" y="118"/>
                </a:cubicBezTo>
                <a:close/>
                <a:moveTo>
                  <a:pt x="57" y="151"/>
                </a:moveTo>
                <a:cubicBezTo>
                  <a:pt x="50" y="151"/>
                  <a:pt x="45" y="145"/>
                  <a:pt x="45" y="138"/>
                </a:cubicBezTo>
                <a:cubicBezTo>
                  <a:pt x="45" y="132"/>
                  <a:pt x="50" y="126"/>
                  <a:pt x="57" y="126"/>
                </a:cubicBezTo>
                <a:cubicBezTo>
                  <a:pt x="63" y="126"/>
                  <a:pt x="69" y="132"/>
                  <a:pt x="69" y="138"/>
                </a:cubicBezTo>
                <a:cubicBezTo>
                  <a:pt x="69" y="145"/>
                  <a:pt x="63" y="151"/>
                  <a:pt x="57" y="151"/>
                </a:cubicBezTo>
                <a:close/>
                <a:moveTo>
                  <a:pt x="127" y="118"/>
                </a:moveTo>
                <a:cubicBezTo>
                  <a:pt x="116" y="118"/>
                  <a:pt x="106" y="127"/>
                  <a:pt x="106" y="138"/>
                </a:cubicBezTo>
                <a:cubicBezTo>
                  <a:pt x="106" y="150"/>
                  <a:pt x="116" y="159"/>
                  <a:pt x="127" y="159"/>
                </a:cubicBezTo>
                <a:cubicBezTo>
                  <a:pt x="139" y="159"/>
                  <a:pt x="148" y="150"/>
                  <a:pt x="148" y="138"/>
                </a:cubicBezTo>
                <a:cubicBezTo>
                  <a:pt x="148" y="127"/>
                  <a:pt x="139" y="118"/>
                  <a:pt x="127" y="118"/>
                </a:cubicBezTo>
                <a:close/>
                <a:moveTo>
                  <a:pt x="127" y="151"/>
                </a:moveTo>
                <a:cubicBezTo>
                  <a:pt x="120" y="151"/>
                  <a:pt x="115" y="145"/>
                  <a:pt x="115" y="138"/>
                </a:cubicBezTo>
                <a:cubicBezTo>
                  <a:pt x="115" y="132"/>
                  <a:pt x="120" y="126"/>
                  <a:pt x="127" y="126"/>
                </a:cubicBezTo>
                <a:cubicBezTo>
                  <a:pt x="134" y="126"/>
                  <a:pt x="139" y="132"/>
                  <a:pt x="139" y="138"/>
                </a:cubicBezTo>
                <a:cubicBezTo>
                  <a:pt x="139" y="145"/>
                  <a:pt x="134" y="151"/>
                  <a:pt x="127" y="151"/>
                </a:cubicBezTo>
                <a:close/>
                <a:moveTo>
                  <a:pt x="281" y="118"/>
                </a:moveTo>
                <a:cubicBezTo>
                  <a:pt x="269" y="118"/>
                  <a:pt x="260" y="127"/>
                  <a:pt x="260" y="138"/>
                </a:cubicBezTo>
                <a:cubicBezTo>
                  <a:pt x="260" y="150"/>
                  <a:pt x="269" y="159"/>
                  <a:pt x="281" y="159"/>
                </a:cubicBezTo>
                <a:cubicBezTo>
                  <a:pt x="292" y="159"/>
                  <a:pt x="302" y="150"/>
                  <a:pt x="302" y="138"/>
                </a:cubicBezTo>
                <a:cubicBezTo>
                  <a:pt x="302" y="127"/>
                  <a:pt x="292" y="118"/>
                  <a:pt x="281" y="118"/>
                </a:cubicBezTo>
                <a:close/>
                <a:moveTo>
                  <a:pt x="281" y="151"/>
                </a:moveTo>
                <a:cubicBezTo>
                  <a:pt x="274" y="151"/>
                  <a:pt x="269" y="145"/>
                  <a:pt x="269" y="138"/>
                </a:cubicBezTo>
                <a:cubicBezTo>
                  <a:pt x="269" y="132"/>
                  <a:pt x="274" y="126"/>
                  <a:pt x="281" y="126"/>
                </a:cubicBezTo>
                <a:cubicBezTo>
                  <a:pt x="288" y="126"/>
                  <a:pt x="293" y="132"/>
                  <a:pt x="293" y="138"/>
                </a:cubicBezTo>
                <a:cubicBezTo>
                  <a:pt x="293" y="145"/>
                  <a:pt x="288" y="151"/>
                  <a:pt x="281" y="15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68" name="TextBox 67"/>
          <p:cNvSpPr txBox="1"/>
          <p:nvPr/>
        </p:nvSpPr>
        <p:spPr>
          <a:xfrm>
            <a:off x="6310489" y="258228"/>
            <a:ext cx="550897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400" b="1" dirty="0">
                <a:solidFill>
                  <a:srgbClr val="56595E"/>
                </a:solidFill>
                <a:latin typeface="Candara" panose="020E0502030303020204" pitchFamily="34" charset="0"/>
              </a:rPr>
              <a:t>VIABILIZAÇÃO DA ZPE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3129482" y="3050081"/>
            <a:ext cx="5486401" cy="839050"/>
            <a:chOff x="3250230" y="3058114"/>
            <a:chExt cx="5486401" cy="839050"/>
          </a:xfrm>
        </p:grpSpPr>
        <p:grpSp>
          <p:nvGrpSpPr>
            <p:cNvPr id="40" name="Group 39"/>
            <p:cNvGrpSpPr>
              <a:grpSpLocks noChangeAspect="1"/>
            </p:cNvGrpSpPr>
            <p:nvPr/>
          </p:nvGrpSpPr>
          <p:grpSpPr>
            <a:xfrm rot="2761792">
              <a:off x="5611767" y="772299"/>
              <a:ext cx="763328" cy="5486401"/>
              <a:chOff x="4240215" y="1263652"/>
              <a:chExt cx="379016" cy="2724156"/>
            </a:xfrm>
          </p:grpSpPr>
          <p:sp>
            <p:nvSpPr>
              <p:cNvPr id="4109" name="Rectangle 13"/>
              <p:cNvSpPr>
                <a:spLocks noChangeArrowheads="1"/>
              </p:cNvSpPr>
              <p:nvPr/>
            </p:nvSpPr>
            <p:spPr bwMode="auto">
              <a:xfrm>
                <a:off x="4430712" y="3965583"/>
                <a:ext cx="1588" cy="1588"/>
              </a:xfrm>
              <a:prstGeom prst="rect">
                <a:avLst/>
              </a:prstGeom>
              <a:solidFill>
                <a:srgbClr val="CCCC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4115" name="Freeform 19"/>
              <p:cNvSpPr>
                <a:spLocks/>
              </p:cNvSpPr>
              <p:nvPr/>
            </p:nvSpPr>
            <p:spPr bwMode="auto">
              <a:xfrm>
                <a:off x="4443413" y="3597282"/>
                <a:ext cx="160338" cy="384176"/>
              </a:xfrm>
              <a:custGeom>
                <a:avLst/>
                <a:gdLst/>
                <a:ahLst/>
                <a:cxnLst>
                  <a:cxn ang="0">
                    <a:pos x="51" y="0"/>
                  </a:cxn>
                  <a:cxn ang="0">
                    <a:pos x="40" y="0"/>
                  </a:cxn>
                  <a:cxn ang="0">
                    <a:pos x="0" y="185"/>
                  </a:cxn>
                  <a:cxn ang="0">
                    <a:pos x="9" y="171"/>
                  </a:cxn>
                  <a:cxn ang="0">
                    <a:pos x="67" y="38"/>
                  </a:cxn>
                  <a:cxn ang="0">
                    <a:pos x="51" y="0"/>
                  </a:cxn>
                </a:cxnLst>
                <a:rect l="0" t="0" r="r" b="b"/>
                <a:pathLst>
                  <a:path w="77" h="185">
                    <a:moveTo>
                      <a:pt x="51" y="0"/>
                    </a:moveTo>
                    <a:cubicBezTo>
                      <a:pt x="40" y="0"/>
                      <a:pt x="40" y="0"/>
                      <a:pt x="40" y="0"/>
                    </a:cubicBezTo>
                    <a:cubicBezTo>
                      <a:pt x="0" y="185"/>
                      <a:pt x="0" y="185"/>
                      <a:pt x="0" y="185"/>
                    </a:cubicBezTo>
                    <a:cubicBezTo>
                      <a:pt x="3" y="182"/>
                      <a:pt x="7" y="178"/>
                      <a:pt x="9" y="171"/>
                    </a:cubicBezTo>
                    <a:cubicBezTo>
                      <a:pt x="67" y="38"/>
                      <a:pt x="67" y="38"/>
                      <a:pt x="67" y="38"/>
                    </a:cubicBezTo>
                    <a:cubicBezTo>
                      <a:pt x="77" y="17"/>
                      <a:pt x="69" y="0"/>
                      <a:pt x="51" y="0"/>
                    </a:cubicBezTo>
                    <a:close/>
                  </a:path>
                </a:pathLst>
              </a:custGeom>
              <a:solidFill>
                <a:srgbClr val="0967B9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4116" name="Freeform 20"/>
              <p:cNvSpPr>
                <a:spLocks/>
              </p:cNvSpPr>
              <p:nvPr/>
            </p:nvSpPr>
            <p:spPr bwMode="auto">
              <a:xfrm>
                <a:off x="4335463" y="3597282"/>
                <a:ext cx="192088" cy="39052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8" y="185"/>
                  </a:cxn>
                  <a:cxn ang="0">
                    <a:pos x="52" y="185"/>
                  </a:cxn>
                  <a:cxn ang="0">
                    <a:pos x="92" y="0"/>
                  </a:cxn>
                  <a:cxn ang="0">
                    <a:pos x="0" y="0"/>
                  </a:cxn>
                </a:cxnLst>
                <a:rect l="0" t="0" r="r" b="b"/>
                <a:pathLst>
                  <a:path w="92" h="188">
                    <a:moveTo>
                      <a:pt x="0" y="0"/>
                    </a:moveTo>
                    <a:cubicBezTo>
                      <a:pt x="38" y="185"/>
                      <a:pt x="38" y="185"/>
                      <a:pt x="38" y="185"/>
                    </a:cubicBezTo>
                    <a:cubicBezTo>
                      <a:pt x="43" y="188"/>
                      <a:pt x="47" y="188"/>
                      <a:pt x="52" y="185"/>
                    </a:cubicBezTo>
                    <a:cubicBezTo>
                      <a:pt x="92" y="0"/>
                      <a:pt x="92" y="0"/>
                      <a:pt x="92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39BD3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4117" name="Freeform 21"/>
              <p:cNvSpPr>
                <a:spLocks/>
              </p:cNvSpPr>
              <p:nvPr/>
            </p:nvSpPr>
            <p:spPr bwMode="auto">
              <a:xfrm>
                <a:off x="4254500" y="3597282"/>
                <a:ext cx="160338" cy="384176"/>
              </a:xfrm>
              <a:custGeom>
                <a:avLst/>
                <a:gdLst/>
                <a:ahLst/>
                <a:cxnLst>
                  <a:cxn ang="0">
                    <a:pos x="26" y="0"/>
                  </a:cxn>
                  <a:cxn ang="0">
                    <a:pos x="9" y="38"/>
                  </a:cxn>
                  <a:cxn ang="0">
                    <a:pos x="67" y="171"/>
                  </a:cxn>
                  <a:cxn ang="0">
                    <a:pos x="77" y="185"/>
                  </a:cxn>
                  <a:cxn ang="0">
                    <a:pos x="39" y="0"/>
                  </a:cxn>
                  <a:cxn ang="0">
                    <a:pos x="26" y="0"/>
                  </a:cxn>
                </a:cxnLst>
                <a:rect l="0" t="0" r="r" b="b"/>
                <a:pathLst>
                  <a:path w="77" h="185">
                    <a:moveTo>
                      <a:pt x="26" y="0"/>
                    </a:moveTo>
                    <a:cubicBezTo>
                      <a:pt x="8" y="0"/>
                      <a:pt x="0" y="17"/>
                      <a:pt x="9" y="38"/>
                    </a:cubicBezTo>
                    <a:cubicBezTo>
                      <a:pt x="67" y="171"/>
                      <a:pt x="67" y="171"/>
                      <a:pt x="67" y="171"/>
                    </a:cubicBezTo>
                    <a:cubicBezTo>
                      <a:pt x="70" y="178"/>
                      <a:pt x="74" y="182"/>
                      <a:pt x="77" y="185"/>
                    </a:cubicBezTo>
                    <a:cubicBezTo>
                      <a:pt x="39" y="0"/>
                      <a:pt x="39" y="0"/>
                      <a:pt x="39" y="0"/>
                    </a:cubicBez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44D7F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4118" name="Freeform 22"/>
              <p:cNvSpPr>
                <a:spLocks/>
              </p:cNvSpPr>
              <p:nvPr/>
            </p:nvSpPr>
            <p:spPr bwMode="auto">
              <a:xfrm>
                <a:off x="4241405" y="1373191"/>
                <a:ext cx="377825" cy="2246318"/>
              </a:xfrm>
              <a:custGeom>
                <a:avLst/>
                <a:gdLst/>
                <a:ahLst/>
                <a:cxnLst>
                  <a:cxn ang="0">
                    <a:pos x="182" y="1071"/>
                  </a:cxn>
                  <a:cxn ang="0">
                    <a:pos x="91" y="1079"/>
                  </a:cxn>
                  <a:cxn ang="0">
                    <a:pos x="91" y="1078"/>
                  </a:cxn>
                  <a:cxn ang="0">
                    <a:pos x="0" y="1070"/>
                  </a:cxn>
                  <a:cxn ang="0">
                    <a:pos x="0" y="61"/>
                  </a:cxn>
                  <a:cxn ang="0">
                    <a:pos x="91" y="0"/>
                  </a:cxn>
                  <a:cxn ang="0">
                    <a:pos x="91" y="0"/>
                  </a:cxn>
                  <a:cxn ang="0">
                    <a:pos x="182" y="61"/>
                  </a:cxn>
                  <a:cxn ang="0">
                    <a:pos x="182" y="1071"/>
                  </a:cxn>
                </a:cxnLst>
                <a:rect l="0" t="0" r="r" b="b"/>
                <a:pathLst>
                  <a:path w="182" h="1079">
                    <a:moveTo>
                      <a:pt x="182" y="1071"/>
                    </a:moveTo>
                    <a:cubicBezTo>
                      <a:pt x="182" y="1071"/>
                      <a:pt x="142" y="1079"/>
                      <a:pt x="91" y="1079"/>
                    </a:cubicBezTo>
                    <a:cubicBezTo>
                      <a:pt x="91" y="1078"/>
                      <a:pt x="91" y="1078"/>
                      <a:pt x="91" y="1078"/>
                    </a:cubicBezTo>
                    <a:cubicBezTo>
                      <a:pt x="41" y="1078"/>
                      <a:pt x="0" y="1070"/>
                      <a:pt x="0" y="1070"/>
                    </a:cubicBezTo>
                    <a:cubicBezTo>
                      <a:pt x="0" y="61"/>
                      <a:pt x="0" y="61"/>
                      <a:pt x="0" y="61"/>
                    </a:cubicBezTo>
                    <a:cubicBezTo>
                      <a:pt x="0" y="27"/>
                      <a:pt x="41" y="0"/>
                      <a:pt x="91" y="0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142" y="0"/>
                      <a:pt x="182" y="27"/>
                      <a:pt x="182" y="61"/>
                    </a:cubicBezTo>
                    <a:lnTo>
                      <a:pt x="182" y="1071"/>
                    </a:ln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65000"/>
                    </a:schemeClr>
                  </a:gs>
                  <a:gs pos="50000">
                    <a:schemeClr val="bg1">
                      <a:lumMod val="7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4119" name="Freeform 23"/>
              <p:cNvSpPr>
                <a:spLocks/>
              </p:cNvSpPr>
              <p:nvPr/>
            </p:nvSpPr>
            <p:spPr bwMode="auto">
              <a:xfrm>
                <a:off x="4240215" y="3575057"/>
                <a:ext cx="149225" cy="258763"/>
              </a:xfrm>
              <a:custGeom>
                <a:avLst/>
                <a:gdLst/>
                <a:ahLst/>
                <a:cxnLst>
                  <a:cxn ang="0">
                    <a:pos x="42" y="0"/>
                  </a:cxn>
                  <a:cxn ang="0">
                    <a:pos x="0" y="12"/>
                  </a:cxn>
                  <a:cxn ang="0">
                    <a:pos x="46" y="117"/>
                  </a:cxn>
                  <a:cxn ang="0">
                    <a:pos x="70" y="124"/>
                  </a:cxn>
                  <a:cxn ang="0">
                    <a:pos x="72" y="124"/>
                  </a:cxn>
                  <a:cxn ang="0">
                    <a:pos x="42" y="0"/>
                  </a:cxn>
                </a:cxnLst>
                <a:rect l="0" t="0" r="r" b="b"/>
                <a:pathLst>
                  <a:path w="72" h="124">
                    <a:moveTo>
                      <a:pt x="42" y="0"/>
                    </a:moveTo>
                    <a:cubicBezTo>
                      <a:pt x="31" y="6"/>
                      <a:pt x="20" y="12"/>
                      <a:pt x="0" y="12"/>
                    </a:cubicBezTo>
                    <a:cubicBezTo>
                      <a:pt x="46" y="117"/>
                      <a:pt x="46" y="117"/>
                      <a:pt x="46" y="117"/>
                    </a:cubicBezTo>
                    <a:cubicBezTo>
                      <a:pt x="70" y="124"/>
                      <a:pt x="70" y="124"/>
                      <a:pt x="70" y="124"/>
                    </a:cubicBezTo>
                    <a:cubicBezTo>
                      <a:pt x="72" y="124"/>
                      <a:pt x="72" y="124"/>
                      <a:pt x="72" y="124"/>
                    </a:cubicBezTo>
                    <a:lnTo>
                      <a:pt x="42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4120" name="Freeform 24"/>
              <p:cNvSpPr>
                <a:spLocks/>
              </p:cNvSpPr>
              <p:nvPr/>
            </p:nvSpPr>
            <p:spPr bwMode="auto">
              <a:xfrm>
                <a:off x="4475165" y="3578232"/>
                <a:ext cx="142875" cy="255589"/>
              </a:xfrm>
              <a:custGeom>
                <a:avLst/>
                <a:gdLst/>
                <a:ahLst/>
                <a:cxnLst>
                  <a:cxn ang="0">
                    <a:pos x="0" y="123"/>
                  </a:cxn>
                  <a:cxn ang="0">
                    <a:pos x="21" y="119"/>
                  </a:cxn>
                  <a:cxn ang="0">
                    <a:pos x="69" y="12"/>
                  </a:cxn>
                  <a:cxn ang="0">
                    <a:pos x="28" y="0"/>
                  </a:cxn>
                  <a:cxn ang="0">
                    <a:pos x="0" y="123"/>
                  </a:cxn>
                </a:cxnLst>
                <a:rect l="0" t="0" r="r" b="b"/>
                <a:pathLst>
                  <a:path w="69" h="123">
                    <a:moveTo>
                      <a:pt x="0" y="123"/>
                    </a:moveTo>
                    <a:cubicBezTo>
                      <a:pt x="21" y="119"/>
                      <a:pt x="21" y="119"/>
                      <a:pt x="21" y="119"/>
                    </a:cubicBezTo>
                    <a:cubicBezTo>
                      <a:pt x="69" y="12"/>
                      <a:pt x="69" y="12"/>
                      <a:pt x="69" y="12"/>
                    </a:cubicBezTo>
                    <a:cubicBezTo>
                      <a:pt x="49" y="12"/>
                      <a:pt x="38" y="6"/>
                      <a:pt x="28" y="0"/>
                    </a:cubicBezTo>
                    <a:lnTo>
                      <a:pt x="0" y="123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4121" name="Freeform 25"/>
              <p:cNvSpPr>
                <a:spLocks/>
              </p:cNvSpPr>
              <p:nvPr/>
            </p:nvSpPr>
            <p:spPr bwMode="auto">
              <a:xfrm>
                <a:off x="4327527" y="3544896"/>
                <a:ext cx="206375" cy="288926"/>
              </a:xfrm>
              <a:custGeom>
                <a:avLst/>
                <a:gdLst/>
                <a:ahLst/>
                <a:cxnLst>
                  <a:cxn ang="0">
                    <a:pos x="81" y="6"/>
                  </a:cxn>
                  <a:cxn ang="0">
                    <a:pos x="50" y="0"/>
                  </a:cxn>
                  <a:cxn ang="0">
                    <a:pos x="19" y="6"/>
                  </a:cxn>
                  <a:cxn ang="0">
                    <a:pos x="0" y="15"/>
                  </a:cxn>
                  <a:cxn ang="0">
                    <a:pos x="28" y="139"/>
                  </a:cxn>
                  <a:cxn ang="0">
                    <a:pos x="71" y="139"/>
                  </a:cxn>
                  <a:cxn ang="0">
                    <a:pos x="71" y="138"/>
                  </a:cxn>
                  <a:cxn ang="0">
                    <a:pos x="99" y="16"/>
                  </a:cxn>
                  <a:cxn ang="0">
                    <a:pos x="81" y="6"/>
                  </a:cxn>
                </a:cxnLst>
                <a:rect l="0" t="0" r="r" b="b"/>
                <a:pathLst>
                  <a:path w="99" h="139">
                    <a:moveTo>
                      <a:pt x="81" y="6"/>
                    </a:moveTo>
                    <a:cubicBezTo>
                      <a:pt x="73" y="3"/>
                      <a:pt x="63" y="0"/>
                      <a:pt x="50" y="0"/>
                    </a:cubicBezTo>
                    <a:cubicBezTo>
                      <a:pt x="37" y="0"/>
                      <a:pt x="27" y="3"/>
                      <a:pt x="19" y="6"/>
                    </a:cubicBezTo>
                    <a:cubicBezTo>
                      <a:pt x="12" y="8"/>
                      <a:pt x="6" y="12"/>
                      <a:pt x="0" y="15"/>
                    </a:cubicBezTo>
                    <a:cubicBezTo>
                      <a:pt x="28" y="139"/>
                      <a:pt x="28" y="139"/>
                      <a:pt x="28" y="139"/>
                    </a:cubicBezTo>
                    <a:cubicBezTo>
                      <a:pt x="71" y="139"/>
                      <a:pt x="71" y="139"/>
                      <a:pt x="71" y="139"/>
                    </a:cubicBezTo>
                    <a:cubicBezTo>
                      <a:pt x="71" y="138"/>
                      <a:pt x="71" y="138"/>
                      <a:pt x="71" y="138"/>
                    </a:cubicBezTo>
                    <a:cubicBezTo>
                      <a:pt x="99" y="16"/>
                      <a:pt x="99" y="16"/>
                      <a:pt x="99" y="16"/>
                    </a:cubicBezTo>
                    <a:cubicBezTo>
                      <a:pt x="93" y="12"/>
                      <a:pt x="87" y="9"/>
                      <a:pt x="81" y="6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4122" name="Freeform 26"/>
              <p:cNvSpPr>
                <a:spLocks/>
              </p:cNvSpPr>
              <p:nvPr/>
            </p:nvSpPr>
            <p:spPr bwMode="auto">
              <a:xfrm>
                <a:off x="4241406" y="1263652"/>
                <a:ext cx="377825" cy="185738"/>
              </a:xfrm>
              <a:custGeom>
                <a:avLst/>
                <a:gdLst/>
                <a:ahLst/>
                <a:cxnLst>
                  <a:cxn ang="0">
                    <a:pos x="91" y="62"/>
                  </a:cxn>
                  <a:cxn ang="0">
                    <a:pos x="182" y="89"/>
                  </a:cxn>
                  <a:cxn ang="0">
                    <a:pos x="182" y="54"/>
                  </a:cxn>
                  <a:cxn ang="0">
                    <a:pos x="91" y="0"/>
                  </a:cxn>
                  <a:cxn ang="0">
                    <a:pos x="0" y="54"/>
                  </a:cxn>
                  <a:cxn ang="0">
                    <a:pos x="0" y="87"/>
                  </a:cxn>
                  <a:cxn ang="0">
                    <a:pos x="91" y="62"/>
                  </a:cxn>
                </a:cxnLst>
                <a:rect l="0" t="0" r="r" b="b"/>
                <a:pathLst>
                  <a:path w="182" h="89">
                    <a:moveTo>
                      <a:pt x="91" y="62"/>
                    </a:moveTo>
                    <a:cubicBezTo>
                      <a:pt x="126" y="62"/>
                      <a:pt x="157" y="79"/>
                      <a:pt x="182" y="89"/>
                    </a:cubicBezTo>
                    <a:cubicBezTo>
                      <a:pt x="182" y="54"/>
                      <a:pt x="182" y="54"/>
                      <a:pt x="182" y="54"/>
                    </a:cubicBezTo>
                    <a:cubicBezTo>
                      <a:pt x="182" y="13"/>
                      <a:pt x="141" y="0"/>
                      <a:pt x="91" y="0"/>
                    </a:cubicBezTo>
                    <a:cubicBezTo>
                      <a:pt x="41" y="0"/>
                      <a:pt x="0" y="13"/>
                      <a:pt x="0" y="54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25" y="77"/>
                      <a:pt x="57" y="62"/>
                      <a:pt x="91" y="62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4123" name="Freeform 27"/>
              <p:cNvSpPr>
                <a:spLocks/>
              </p:cNvSpPr>
              <p:nvPr/>
            </p:nvSpPr>
            <p:spPr bwMode="auto">
              <a:xfrm>
                <a:off x="4242199" y="1377950"/>
                <a:ext cx="376236" cy="120650"/>
              </a:xfrm>
              <a:custGeom>
                <a:avLst/>
                <a:gdLst/>
                <a:ahLst/>
                <a:cxnLst>
                  <a:cxn ang="0">
                    <a:pos x="92" y="0"/>
                  </a:cxn>
                  <a:cxn ang="0">
                    <a:pos x="0" y="30"/>
                  </a:cxn>
                  <a:cxn ang="0">
                    <a:pos x="0" y="58"/>
                  </a:cxn>
                  <a:cxn ang="0">
                    <a:pos x="92" y="28"/>
                  </a:cxn>
                  <a:cxn ang="0">
                    <a:pos x="184" y="58"/>
                  </a:cxn>
                  <a:cxn ang="0">
                    <a:pos x="184" y="30"/>
                  </a:cxn>
                  <a:cxn ang="0">
                    <a:pos x="92" y="0"/>
                  </a:cxn>
                </a:cxnLst>
                <a:rect l="0" t="0" r="r" b="b"/>
                <a:pathLst>
                  <a:path w="184" h="58">
                    <a:moveTo>
                      <a:pt x="92" y="0"/>
                    </a:moveTo>
                    <a:cubicBezTo>
                      <a:pt x="41" y="0"/>
                      <a:pt x="0" y="13"/>
                      <a:pt x="0" y="30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0" y="41"/>
                      <a:pt x="41" y="28"/>
                      <a:pt x="92" y="28"/>
                    </a:cubicBezTo>
                    <a:cubicBezTo>
                      <a:pt x="143" y="28"/>
                      <a:pt x="184" y="41"/>
                      <a:pt x="184" y="58"/>
                    </a:cubicBezTo>
                    <a:cubicBezTo>
                      <a:pt x="184" y="30"/>
                      <a:pt x="184" y="30"/>
                      <a:pt x="184" y="30"/>
                    </a:cubicBezTo>
                    <a:cubicBezTo>
                      <a:pt x="184" y="13"/>
                      <a:pt x="143" y="0"/>
                      <a:pt x="92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</p:grpSp>
        <p:sp>
          <p:nvSpPr>
            <p:cNvPr id="70" name="TextBox 69"/>
            <p:cNvSpPr txBox="1"/>
            <p:nvPr/>
          </p:nvSpPr>
          <p:spPr>
            <a:xfrm rot="18971104" flipH="1">
              <a:off x="4249339" y="3058114"/>
              <a:ext cx="39665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219170">
                <a:spcBef>
                  <a:spcPct val="20000"/>
                </a:spcBef>
                <a:defRPr/>
              </a:pPr>
              <a:r>
                <a:rPr lang="en-US" sz="2000" b="1" dirty="0">
                  <a:solidFill>
                    <a:schemeClr val="bg1"/>
                  </a:solidFill>
                  <a:latin typeface="Candara" panose="020E0502030303020204" pitchFamily="34" charset="0"/>
                </a:rPr>
                <a:t>SINTETIZANDO AS AÇÕES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02115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500"/>
                            </p:stCondLst>
                            <p:childTnLst>
                              <p:par>
                                <p:cTn id="5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900" decel="100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"/>
                            </p:stCondLst>
                            <p:childTnLst>
                              <p:par>
                                <p:cTn id="72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500"/>
                            </p:stCondLst>
                            <p:childTnLst>
                              <p:par>
                                <p:cTn id="8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900" decel="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49" grpId="0"/>
      <p:bldP spid="44" grpId="0"/>
      <p:bldP spid="64" grpId="0" animBg="1"/>
      <p:bldP spid="65" grpId="0" animBg="1"/>
      <p:bldP spid="6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CE52E297-5874-4BB4-BCEB-A3FA9DDCD42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731" t="4696" r="4923" b="5414"/>
          <a:stretch/>
        </p:blipFill>
        <p:spPr>
          <a:xfrm>
            <a:off x="0" y="0"/>
            <a:ext cx="12407706" cy="6940708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54E8F39B-C813-4341-B279-0887A8F4373F}"/>
              </a:ext>
            </a:extLst>
          </p:cNvPr>
          <p:cNvSpPr txBox="1"/>
          <p:nvPr/>
        </p:nvSpPr>
        <p:spPr>
          <a:xfrm>
            <a:off x="159434" y="0"/>
            <a:ext cx="59365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>
                <a:solidFill>
                  <a:schemeClr val="bg1"/>
                </a:solidFill>
              </a:rPr>
              <a:t>LOCALIZAÇÃO PRIVILEGIADA</a:t>
            </a:r>
          </a:p>
        </p:txBody>
      </p:sp>
    </p:spTree>
    <p:extLst>
      <p:ext uri="{BB962C8B-B14F-4D97-AF65-F5344CB8AC3E}">
        <p14:creationId xmlns:p14="http://schemas.microsoft.com/office/powerpoint/2010/main" val="2577255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652655B-9912-41F9-8010-05C8BAF513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EC81180F-7517-4FDB-996B-056F5E2D24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1F74961A-8837-446E-A2A2-10A46BB17C7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19" t="644" r="6617" b="2937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5471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Principais Municípios Exportadores da Região</a:t>
            </a:r>
            <a:endParaRPr lang="pt-B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172029" y="1690688"/>
            <a:ext cx="4082143" cy="4821918"/>
          </a:xfrm>
        </p:spPr>
        <p:txBody>
          <a:bodyPr>
            <a:normAutofit fontScale="70000" lnSpcReduction="20000"/>
          </a:bodyPr>
          <a:lstStyle/>
          <a:p>
            <a:r>
              <a:rPr lang="pt-BR" sz="4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Araguari;</a:t>
            </a:r>
          </a:p>
          <a:p>
            <a:r>
              <a:rPr lang="pt-BR" sz="4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Araxá;</a:t>
            </a:r>
          </a:p>
          <a:p>
            <a:r>
              <a:rPr lang="pt-BR" sz="4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Delta;</a:t>
            </a:r>
          </a:p>
          <a:p>
            <a:r>
              <a:rPr lang="pt-BR" sz="4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Ituiutaba</a:t>
            </a:r>
            <a:r>
              <a:rPr lang="pt-BR" sz="4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;</a:t>
            </a:r>
          </a:p>
          <a:p>
            <a:r>
              <a:rPr lang="pt-BR" sz="4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Iturama;</a:t>
            </a:r>
          </a:p>
          <a:p>
            <a:r>
              <a:rPr lang="pt-BR" sz="4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Patos de Minas</a:t>
            </a:r>
          </a:p>
          <a:p>
            <a:r>
              <a:rPr lang="pt-BR" sz="4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Patrocínio;</a:t>
            </a:r>
          </a:p>
          <a:p>
            <a:r>
              <a:rPr lang="pt-BR" sz="4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Santa Juliana;</a:t>
            </a:r>
          </a:p>
          <a:p>
            <a:r>
              <a:rPr lang="pt-BR" sz="4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Uberaba;</a:t>
            </a:r>
          </a:p>
          <a:p>
            <a:r>
              <a:rPr lang="pt-BR" sz="4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Uberlândia.</a:t>
            </a:r>
          </a:p>
          <a:p>
            <a:pPr marL="0" indent="0">
              <a:buNone/>
            </a:pPr>
            <a:endParaRPr lang="pt-BR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34679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áfic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42396341"/>
              </p:ext>
            </p:extLst>
          </p:nvPr>
        </p:nvGraphicFramePr>
        <p:xfrm>
          <a:off x="420915" y="174171"/>
          <a:ext cx="11117942" cy="62266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71636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 5"/>
          <p:cNvSpPr/>
          <p:nvPr/>
        </p:nvSpPr>
        <p:spPr>
          <a:xfrm>
            <a:off x="1586" y="0"/>
            <a:ext cx="12188825" cy="400110"/>
          </a:xfrm>
          <a:prstGeom prst="rect">
            <a:avLst/>
          </a:prstGeom>
          <a:solidFill>
            <a:srgbClr val="92D050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t-BR" sz="2000" b="1" dirty="0">
                <a:ln w="12700">
                  <a:noFill/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DADOS ECONÔMICOS DA REGIÃO</a:t>
            </a:r>
          </a:p>
        </p:txBody>
      </p:sp>
      <p:sp>
        <p:nvSpPr>
          <p:cNvPr id="5" name="CaixaDeTexto 4"/>
          <p:cNvSpPr txBox="1"/>
          <p:nvPr/>
        </p:nvSpPr>
        <p:spPr>
          <a:xfrm>
            <a:off x="1307467" y="6527144"/>
            <a:ext cx="6120680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pt-BR" sz="1400" dirty="0"/>
              <a:t>Fonte: Ministério do Desenvolvimento, Indústria e Comércio Exterior</a:t>
            </a:r>
          </a:p>
        </p:txBody>
      </p:sp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3948601"/>
              </p:ext>
            </p:extLst>
          </p:nvPr>
        </p:nvGraphicFramePr>
        <p:xfrm>
          <a:off x="0" y="400110"/>
          <a:ext cx="12188825" cy="6127028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2925320">
                  <a:extLst>
                    <a:ext uri="{9D8B030D-6E8A-4147-A177-3AD203B41FA5}">
                      <a16:colId xmlns:a16="http://schemas.microsoft.com/office/drawing/2014/main" val="418087014"/>
                    </a:ext>
                  </a:extLst>
                </a:gridCol>
                <a:gridCol w="1852701">
                  <a:extLst>
                    <a:ext uri="{9D8B030D-6E8A-4147-A177-3AD203B41FA5}">
                      <a16:colId xmlns:a16="http://schemas.microsoft.com/office/drawing/2014/main" val="32368994"/>
                    </a:ext>
                  </a:extLst>
                </a:gridCol>
                <a:gridCol w="1852701">
                  <a:extLst>
                    <a:ext uri="{9D8B030D-6E8A-4147-A177-3AD203B41FA5}">
                      <a16:colId xmlns:a16="http://schemas.microsoft.com/office/drawing/2014/main" val="2400017514"/>
                    </a:ext>
                  </a:extLst>
                </a:gridCol>
                <a:gridCol w="1852701">
                  <a:extLst>
                    <a:ext uri="{9D8B030D-6E8A-4147-A177-3AD203B41FA5}">
                      <a16:colId xmlns:a16="http://schemas.microsoft.com/office/drawing/2014/main" val="3237644537"/>
                    </a:ext>
                  </a:extLst>
                </a:gridCol>
                <a:gridCol w="1852701">
                  <a:extLst>
                    <a:ext uri="{9D8B030D-6E8A-4147-A177-3AD203B41FA5}">
                      <a16:colId xmlns:a16="http://schemas.microsoft.com/office/drawing/2014/main" val="1384528902"/>
                    </a:ext>
                  </a:extLst>
                </a:gridCol>
                <a:gridCol w="1852701">
                  <a:extLst>
                    <a:ext uri="{9D8B030D-6E8A-4147-A177-3AD203B41FA5}">
                      <a16:colId xmlns:a16="http://schemas.microsoft.com/office/drawing/2014/main" val="3909205730"/>
                    </a:ext>
                  </a:extLst>
                </a:gridCol>
              </a:tblGrid>
              <a:tr h="322968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pt-BR" sz="1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Destinos das Exportações em US$</a:t>
                      </a:r>
                      <a:endParaRPr lang="pt-BR" sz="18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6950257"/>
                  </a:ext>
                </a:extLst>
              </a:tr>
              <a:tr h="290203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País/Ano</a:t>
                      </a:r>
                      <a:endParaRPr lang="pt-BR" sz="18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2791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2010</a:t>
                      </a:r>
                      <a:endParaRPr lang="pt-BR" sz="14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2791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2011</a:t>
                      </a:r>
                      <a:endParaRPr lang="pt-BR" sz="14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2791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2012</a:t>
                      </a:r>
                      <a:endParaRPr lang="pt-BR" sz="14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2791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2013</a:t>
                      </a:r>
                      <a:endParaRPr lang="pt-BR" sz="14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2791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2014</a:t>
                      </a:r>
                      <a:endParaRPr lang="pt-BR" sz="14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2791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0333962"/>
                  </a:ext>
                </a:extLst>
              </a:tr>
              <a:tr h="290203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Países Baixos (Holanda)</a:t>
                      </a:r>
                      <a:endParaRPr lang="pt-BR" sz="18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2791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 dirty="0">
                          <a:effectLst/>
                        </a:rPr>
                        <a:t>622.515.661</a:t>
                      </a:r>
                      <a:endParaRPr lang="pt-BR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</a:rPr>
                        <a:t>677.302.509</a:t>
                      </a:r>
                      <a:endParaRPr lang="pt-B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 dirty="0">
                          <a:effectLst/>
                        </a:rPr>
                        <a:t>633.123.521</a:t>
                      </a:r>
                      <a:endParaRPr lang="pt-BR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 dirty="0">
                          <a:effectLst/>
                        </a:rPr>
                        <a:t>569.644.522</a:t>
                      </a:r>
                      <a:endParaRPr lang="pt-BR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 dirty="0">
                          <a:effectLst/>
                        </a:rPr>
                        <a:t>567.874.899</a:t>
                      </a:r>
                      <a:endParaRPr lang="pt-BR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86619756"/>
                  </a:ext>
                </a:extLst>
              </a:tr>
              <a:tr h="290203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China</a:t>
                      </a:r>
                      <a:endParaRPr lang="pt-BR" sz="18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2791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</a:rPr>
                        <a:t>398.972.495</a:t>
                      </a:r>
                      <a:endParaRPr lang="pt-B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</a:rPr>
                        <a:t>567.051.780</a:t>
                      </a:r>
                      <a:endParaRPr lang="pt-B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</a:rPr>
                        <a:t>642.064.990</a:t>
                      </a:r>
                      <a:endParaRPr lang="pt-B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</a:rPr>
                        <a:t>782.944.213</a:t>
                      </a:r>
                      <a:endParaRPr lang="pt-B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</a:rPr>
                        <a:t>802.504.880</a:t>
                      </a:r>
                      <a:endParaRPr lang="pt-B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154013201"/>
                  </a:ext>
                </a:extLst>
              </a:tr>
              <a:tr h="290203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Estados Unidos</a:t>
                      </a:r>
                      <a:endParaRPr lang="pt-BR" sz="18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2791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</a:rPr>
                        <a:t>309.919.743</a:t>
                      </a:r>
                      <a:endParaRPr lang="pt-B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</a:rPr>
                        <a:t>397.666.751</a:t>
                      </a:r>
                      <a:endParaRPr lang="pt-B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</a:rPr>
                        <a:t>468.923.960</a:t>
                      </a:r>
                      <a:endParaRPr lang="pt-B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</a:rPr>
                        <a:t>452.173.861</a:t>
                      </a:r>
                      <a:endParaRPr lang="pt-B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</a:rPr>
                        <a:t>485.932.707</a:t>
                      </a:r>
                      <a:endParaRPr lang="pt-B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209061200"/>
                  </a:ext>
                </a:extLst>
              </a:tr>
              <a:tr h="290203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Cingapura</a:t>
                      </a:r>
                      <a:endParaRPr lang="pt-BR" sz="18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2791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</a:rPr>
                        <a:t>238.214.980</a:t>
                      </a:r>
                      <a:endParaRPr lang="pt-B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</a:rPr>
                        <a:t>280.095.847</a:t>
                      </a:r>
                      <a:endParaRPr lang="pt-B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</a:rPr>
                        <a:t>317.016.212</a:t>
                      </a:r>
                      <a:endParaRPr lang="pt-B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</a:rPr>
                        <a:t>198.135.672</a:t>
                      </a:r>
                      <a:endParaRPr lang="pt-B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</a:rPr>
                        <a:t>311.093.918</a:t>
                      </a:r>
                      <a:endParaRPr lang="pt-B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614112116"/>
                  </a:ext>
                </a:extLst>
              </a:tr>
              <a:tr h="290203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Japão</a:t>
                      </a:r>
                      <a:endParaRPr lang="pt-BR" sz="18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2791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</a:rPr>
                        <a:t>216.671.993</a:t>
                      </a:r>
                      <a:endParaRPr lang="pt-B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</a:rPr>
                        <a:t>254.627.902</a:t>
                      </a:r>
                      <a:endParaRPr lang="pt-B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</a:rPr>
                        <a:t>272.097.221</a:t>
                      </a:r>
                      <a:endParaRPr lang="pt-B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</a:rPr>
                        <a:t>302.386.086</a:t>
                      </a:r>
                      <a:endParaRPr lang="pt-B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</a:rPr>
                        <a:t>259.582.668</a:t>
                      </a:r>
                      <a:endParaRPr lang="pt-B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48374333"/>
                  </a:ext>
                </a:extLst>
              </a:tr>
              <a:tr h="290203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Rússia</a:t>
                      </a:r>
                      <a:endParaRPr lang="pt-BR" sz="18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2791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</a:rPr>
                        <a:t>155.671.752</a:t>
                      </a:r>
                      <a:endParaRPr lang="pt-B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</a:rPr>
                        <a:t>133.107.916</a:t>
                      </a:r>
                      <a:endParaRPr lang="pt-B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</a:rPr>
                        <a:t>150.507.442</a:t>
                      </a:r>
                      <a:endParaRPr lang="pt-B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</a:rPr>
                        <a:t>202.385.498</a:t>
                      </a:r>
                      <a:endParaRPr lang="pt-B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</a:rPr>
                        <a:t>48.267.343</a:t>
                      </a:r>
                      <a:endParaRPr lang="pt-B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114445127"/>
                  </a:ext>
                </a:extLst>
              </a:tr>
              <a:tr h="290203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Irã</a:t>
                      </a:r>
                      <a:endParaRPr lang="pt-BR" sz="18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2791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</a:rPr>
                        <a:t>128.982.499</a:t>
                      </a:r>
                      <a:endParaRPr lang="pt-B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</a:rPr>
                        <a:t>163.536.663</a:t>
                      </a:r>
                      <a:endParaRPr lang="pt-B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</a:rPr>
                        <a:t>138.406.426</a:t>
                      </a:r>
                      <a:endParaRPr lang="pt-B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</a:rPr>
                        <a:t>67.927.093</a:t>
                      </a:r>
                      <a:endParaRPr lang="pt-B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</a:rPr>
                        <a:t>20.970.860</a:t>
                      </a:r>
                      <a:endParaRPr lang="pt-B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249294352"/>
                  </a:ext>
                </a:extLst>
              </a:tr>
              <a:tr h="290203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Egito</a:t>
                      </a:r>
                      <a:endParaRPr lang="pt-BR" sz="18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2791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</a:rPr>
                        <a:t>69.694.008</a:t>
                      </a:r>
                      <a:endParaRPr lang="pt-B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</a:rPr>
                        <a:t>83.014.118</a:t>
                      </a:r>
                      <a:endParaRPr lang="pt-B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</a:rPr>
                        <a:t>82.709.873</a:t>
                      </a:r>
                      <a:endParaRPr lang="pt-B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</a:rPr>
                        <a:t>56.297.241</a:t>
                      </a:r>
                      <a:endParaRPr lang="pt-B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</a:rPr>
                        <a:t>80.566.588</a:t>
                      </a:r>
                      <a:endParaRPr lang="pt-B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608577320"/>
                  </a:ext>
                </a:extLst>
              </a:tr>
              <a:tr h="290203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Canadá</a:t>
                      </a:r>
                      <a:endParaRPr lang="pt-BR" sz="18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2791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</a:rPr>
                        <a:t>52.052.000</a:t>
                      </a:r>
                      <a:endParaRPr lang="pt-B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</a:rPr>
                        <a:t>55.489.156</a:t>
                      </a:r>
                      <a:endParaRPr lang="pt-B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</a:rPr>
                        <a:t>59.366.918</a:t>
                      </a:r>
                      <a:endParaRPr lang="pt-B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</a:rPr>
                        <a:t>50.687.339</a:t>
                      </a:r>
                      <a:endParaRPr lang="pt-B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</a:rPr>
                        <a:t>43.997.971</a:t>
                      </a:r>
                      <a:endParaRPr lang="pt-B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307796799"/>
                  </a:ext>
                </a:extLst>
              </a:tr>
              <a:tr h="290203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Síria</a:t>
                      </a:r>
                      <a:endParaRPr lang="pt-BR" sz="18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2791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</a:rPr>
                        <a:t>45.961.935</a:t>
                      </a:r>
                      <a:endParaRPr lang="pt-B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</a:rPr>
                        <a:t>24.269.352</a:t>
                      </a:r>
                      <a:endParaRPr lang="pt-B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</a:rPr>
                        <a:t>11.421.378</a:t>
                      </a:r>
                      <a:endParaRPr lang="pt-B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</a:rPr>
                        <a:t>0</a:t>
                      </a:r>
                      <a:endParaRPr lang="pt-B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</a:rPr>
                        <a:t>722.486</a:t>
                      </a:r>
                      <a:endParaRPr lang="pt-B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644056425"/>
                  </a:ext>
                </a:extLst>
              </a:tr>
              <a:tr h="290203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Argélia</a:t>
                      </a:r>
                      <a:endParaRPr lang="pt-BR" sz="18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2791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</a:rPr>
                        <a:t>45.958.104</a:t>
                      </a:r>
                      <a:endParaRPr lang="pt-B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</a:rPr>
                        <a:t>33.995.265</a:t>
                      </a:r>
                      <a:endParaRPr lang="pt-B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</a:rPr>
                        <a:t>31.629.622</a:t>
                      </a:r>
                      <a:endParaRPr lang="pt-B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</a:rPr>
                        <a:t>38.515.134</a:t>
                      </a:r>
                      <a:endParaRPr lang="pt-B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</a:rPr>
                        <a:t>49.021.628</a:t>
                      </a:r>
                      <a:endParaRPr lang="pt-B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323599172"/>
                  </a:ext>
                </a:extLst>
              </a:tr>
              <a:tr h="290203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Coreia do Sul</a:t>
                      </a:r>
                      <a:endParaRPr lang="pt-BR" sz="18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2791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</a:rPr>
                        <a:t>43.203.428</a:t>
                      </a:r>
                      <a:endParaRPr lang="pt-B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</a:rPr>
                        <a:t>83.439.312</a:t>
                      </a:r>
                      <a:endParaRPr lang="pt-B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</a:rPr>
                        <a:t>18.697.607</a:t>
                      </a:r>
                      <a:endParaRPr lang="pt-B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</a:rPr>
                        <a:t>19.374.521</a:t>
                      </a:r>
                      <a:endParaRPr lang="pt-B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</a:rPr>
                        <a:t>21.516.678</a:t>
                      </a:r>
                      <a:endParaRPr lang="pt-B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024758411"/>
                  </a:ext>
                </a:extLst>
              </a:tr>
              <a:tr h="290203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Índia</a:t>
                      </a:r>
                      <a:endParaRPr lang="pt-BR" sz="18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2791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</a:rPr>
                        <a:t>34.149.647</a:t>
                      </a:r>
                      <a:endParaRPr lang="pt-B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</a:rPr>
                        <a:t>33.259.590</a:t>
                      </a:r>
                      <a:endParaRPr lang="pt-B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</a:rPr>
                        <a:t>16.492.498</a:t>
                      </a:r>
                      <a:endParaRPr lang="pt-B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</a:rPr>
                        <a:t>28.500.017</a:t>
                      </a:r>
                      <a:endParaRPr lang="pt-B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</a:rPr>
                        <a:t>63.997.145</a:t>
                      </a:r>
                      <a:endParaRPr lang="pt-B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29266361"/>
                  </a:ext>
                </a:extLst>
              </a:tr>
              <a:tr h="290203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Itália</a:t>
                      </a:r>
                      <a:endParaRPr lang="pt-BR" sz="18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2791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</a:rPr>
                        <a:t>34.039.790</a:t>
                      </a:r>
                      <a:endParaRPr lang="pt-B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</a:rPr>
                        <a:t>59.080.210</a:t>
                      </a:r>
                      <a:endParaRPr lang="pt-B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</a:rPr>
                        <a:t>84.384.508</a:t>
                      </a:r>
                      <a:endParaRPr lang="pt-B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</a:rPr>
                        <a:t>94.450.032</a:t>
                      </a:r>
                      <a:endParaRPr lang="pt-B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</a:rPr>
                        <a:t>105.183.152</a:t>
                      </a:r>
                      <a:endParaRPr lang="pt-B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630662650"/>
                  </a:ext>
                </a:extLst>
              </a:tr>
              <a:tr h="290203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Hong Kong</a:t>
                      </a:r>
                      <a:endParaRPr lang="pt-BR" sz="18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2791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</a:rPr>
                        <a:t>30.511.921</a:t>
                      </a:r>
                      <a:endParaRPr lang="pt-B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</a:rPr>
                        <a:t>54.918.659</a:t>
                      </a:r>
                      <a:endParaRPr lang="pt-B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</a:rPr>
                        <a:t>67.730.328</a:t>
                      </a:r>
                      <a:endParaRPr lang="pt-B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</a:rPr>
                        <a:t>87.385.665</a:t>
                      </a:r>
                      <a:endParaRPr lang="pt-B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</a:rPr>
                        <a:t>109.336.886</a:t>
                      </a:r>
                      <a:endParaRPr lang="pt-B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68340643"/>
                  </a:ext>
                </a:extLst>
              </a:tr>
              <a:tr h="290203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México</a:t>
                      </a:r>
                      <a:endParaRPr lang="pt-BR" sz="18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2791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</a:rPr>
                        <a:t>28.107.859</a:t>
                      </a:r>
                      <a:endParaRPr lang="pt-B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</a:rPr>
                        <a:t>18.038.882</a:t>
                      </a:r>
                      <a:endParaRPr lang="pt-B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</a:rPr>
                        <a:t>24.724.580</a:t>
                      </a:r>
                      <a:endParaRPr lang="pt-B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</a:rPr>
                        <a:t>22.292.425</a:t>
                      </a:r>
                      <a:endParaRPr lang="pt-B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</a:rPr>
                        <a:t>43.870.091</a:t>
                      </a:r>
                      <a:endParaRPr lang="pt-B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3908795"/>
                  </a:ext>
                </a:extLst>
              </a:tr>
              <a:tr h="290203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Espanha</a:t>
                      </a:r>
                      <a:endParaRPr lang="pt-BR" sz="18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2791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</a:rPr>
                        <a:t>27.595.681</a:t>
                      </a:r>
                      <a:endParaRPr lang="pt-B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</a:rPr>
                        <a:t>59.380.735</a:t>
                      </a:r>
                      <a:endParaRPr lang="pt-B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</a:rPr>
                        <a:t>43.278.455</a:t>
                      </a:r>
                      <a:endParaRPr lang="pt-B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</a:rPr>
                        <a:t>14.607.356</a:t>
                      </a:r>
                      <a:endParaRPr lang="pt-B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</a:rPr>
                        <a:t>57.961.662</a:t>
                      </a:r>
                      <a:endParaRPr lang="pt-B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0653951"/>
                  </a:ext>
                </a:extLst>
              </a:tr>
              <a:tr h="290203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Argentina</a:t>
                      </a:r>
                      <a:endParaRPr lang="pt-BR" sz="18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2791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</a:rPr>
                        <a:t>26.447.308</a:t>
                      </a:r>
                      <a:endParaRPr lang="pt-B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</a:rPr>
                        <a:t>33.779.505</a:t>
                      </a:r>
                      <a:endParaRPr lang="pt-B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</a:rPr>
                        <a:t>30.470.949</a:t>
                      </a:r>
                      <a:endParaRPr lang="pt-B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</a:rPr>
                        <a:t>26.510.128</a:t>
                      </a:r>
                      <a:endParaRPr lang="pt-B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</a:rPr>
                        <a:t>29.006.676</a:t>
                      </a:r>
                      <a:endParaRPr lang="pt-BR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226375100"/>
                  </a:ext>
                </a:extLst>
              </a:tr>
              <a:tr h="290203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pt-BR" sz="18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2791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 dirty="0">
                          <a:effectLst/>
                        </a:rPr>
                        <a:t> </a:t>
                      </a:r>
                      <a:endParaRPr lang="pt-BR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 </a:t>
                      </a:r>
                      <a:endParaRPr lang="pt-BR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 </a:t>
                      </a:r>
                      <a:endParaRPr lang="pt-BR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 </a:t>
                      </a:r>
                      <a:endParaRPr lang="pt-BR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 dirty="0">
                          <a:effectLst/>
                        </a:rPr>
                        <a:t> </a:t>
                      </a:r>
                      <a:endParaRPr lang="pt-BR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13091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4248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2324582"/>
              </p:ext>
            </p:extLst>
          </p:nvPr>
        </p:nvGraphicFramePr>
        <p:xfrm>
          <a:off x="0" y="400110"/>
          <a:ext cx="12191998" cy="6862518"/>
        </p:xfrm>
        <a:graphic>
          <a:graphicData uri="http://schemas.openxmlformats.org/drawingml/2006/table">
            <a:tbl>
              <a:tblPr>
                <a:tableStyleId>{073A0DAA-6AF3-43AB-8588-CEC1D06C72B9}</a:tableStyleId>
              </a:tblPr>
              <a:tblGrid>
                <a:gridCol w="7299333">
                  <a:extLst>
                    <a:ext uri="{9D8B030D-6E8A-4147-A177-3AD203B41FA5}">
                      <a16:colId xmlns:a16="http://schemas.microsoft.com/office/drawing/2014/main" val="4047664027"/>
                    </a:ext>
                  </a:extLst>
                </a:gridCol>
                <a:gridCol w="978533">
                  <a:extLst>
                    <a:ext uri="{9D8B030D-6E8A-4147-A177-3AD203B41FA5}">
                      <a16:colId xmlns:a16="http://schemas.microsoft.com/office/drawing/2014/main" val="3990473677"/>
                    </a:ext>
                  </a:extLst>
                </a:gridCol>
                <a:gridCol w="978533">
                  <a:extLst>
                    <a:ext uri="{9D8B030D-6E8A-4147-A177-3AD203B41FA5}">
                      <a16:colId xmlns:a16="http://schemas.microsoft.com/office/drawing/2014/main" val="3117922804"/>
                    </a:ext>
                  </a:extLst>
                </a:gridCol>
                <a:gridCol w="978533">
                  <a:extLst>
                    <a:ext uri="{9D8B030D-6E8A-4147-A177-3AD203B41FA5}">
                      <a16:colId xmlns:a16="http://schemas.microsoft.com/office/drawing/2014/main" val="3928543292"/>
                    </a:ext>
                  </a:extLst>
                </a:gridCol>
                <a:gridCol w="978533">
                  <a:extLst>
                    <a:ext uri="{9D8B030D-6E8A-4147-A177-3AD203B41FA5}">
                      <a16:colId xmlns:a16="http://schemas.microsoft.com/office/drawing/2014/main" val="1057956149"/>
                    </a:ext>
                  </a:extLst>
                </a:gridCol>
                <a:gridCol w="978533">
                  <a:extLst>
                    <a:ext uri="{9D8B030D-6E8A-4147-A177-3AD203B41FA5}">
                      <a16:colId xmlns:a16="http://schemas.microsoft.com/office/drawing/2014/main" val="1442886117"/>
                    </a:ext>
                  </a:extLst>
                </a:gridCol>
              </a:tblGrid>
              <a:tr h="268371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pt-BR" sz="1600" b="1" u="none" strike="noStrike" cap="all" baseline="0" dirty="0">
                          <a:solidFill>
                            <a:schemeClr val="bg1"/>
                          </a:solidFill>
                          <a:effectLst/>
                        </a:rPr>
                        <a:t>20 Principais Produtos Exportados - em US$</a:t>
                      </a:r>
                      <a:endParaRPr lang="pt-BR" sz="1600" b="1" i="0" u="none" strike="noStrike" cap="all" baseline="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51" marR="4851" marT="4851" marB="0" anchor="ctr"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2767701"/>
                  </a:ext>
                </a:extLst>
              </a:tr>
              <a:tr h="294413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Produtos/Ano</a:t>
                      </a:r>
                      <a:endParaRPr lang="pt-BR" sz="14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51" marR="4851" marT="4851" marB="0" anchor="ctr">
                    <a:solidFill>
                      <a:srgbClr val="2791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2010</a:t>
                      </a:r>
                      <a:endParaRPr lang="pt-BR" sz="12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51" marR="4851" marT="4851" marB="0" anchor="ctr">
                    <a:solidFill>
                      <a:srgbClr val="2791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2011</a:t>
                      </a:r>
                      <a:endParaRPr lang="pt-BR" sz="12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51" marR="4851" marT="4851" marB="0" anchor="ctr">
                    <a:solidFill>
                      <a:srgbClr val="2791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2012</a:t>
                      </a:r>
                      <a:endParaRPr lang="pt-BR" sz="12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51" marR="4851" marT="4851" marB="0" anchor="ctr">
                    <a:solidFill>
                      <a:srgbClr val="2791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2013</a:t>
                      </a:r>
                      <a:endParaRPr lang="pt-BR" sz="12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51" marR="4851" marT="4851" marB="0" anchor="ctr">
                    <a:solidFill>
                      <a:srgbClr val="2791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2014</a:t>
                      </a:r>
                      <a:endParaRPr lang="pt-BR" sz="12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51" marR="4851" marT="4851" marB="0" anchor="ctr">
                    <a:solidFill>
                      <a:srgbClr val="2791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7604393"/>
                  </a:ext>
                </a:extLst>
              </a:tr>
              <a:tr h="294413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Ferro-ligas</a:t>
                      </a:r>
                      <a:endParaRPr lang="pt-BR" sz="1400" b="1" i="0" u="none" strike="noStrike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4851" marR="4851" marT="4851" marB="0" anchor="ctr">
                    <a:solidFill>
                      <a:srgbClr val="2791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 dirty="0">
                          <a:effectLst/>
                        </a:rPr>
                        <a:t>1.405.092.988</a:t>
                      </a:r>
                      <a:endParaRPr lang="pt-BR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51" marR="4851" marT="48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1.687.122.084</a:t>
                      </a:r>
                      <a:endParaRPr lang="pt-BR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51" marR="4851" marT="48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 dirty="0">
                          <a:effectLst/>
                        </a:rPr>
                        <a:t>1.642.517.964</a:t>
                      </a:r>
                      <a:endParaRPr lang="pt-BR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51" marR="4851" marT="48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 dirty="0">
                          <a:effectLst/>
                        </a:rPr>
                        <a:t>1.424.172.929</a:t>
                      </a:r>
                      <a:endParaRPr lang="pt-BR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51" marR="4851" marT="48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1.557.668.912</a:t>
                      </a:r>
                      <a:endParaRPr lang="pt-BR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51" marR="4851" marT="4851" marB="0" anchor="ctr"/>
                </a:tc>
                <a:extLst>
                  <a:ext uri="{0D108BD9-81ED-4DB2-BD59-A6C34878D82A}">
                    <a16:rowId xmlns:a16="http://schemas.microsoft.com/office/drawing/2014/main" val="2505777342"/>
                  </a:ext>
                </a:extLst>
              </a:tr>
              <a:tr h="294413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Açúcares e Produtos de Confeitaria</a:t>
                      </a:r>
                      <a:endParaRPr lang="pt-BR" sz="1400" b="1" i="0" u="none" strike="noStrike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4851" marR="4851" marT="4851" marB="0" anchor="ctr">
                    <a:solidFill>
                      <a:srgbClr val="2791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 dirty="0">
                          <a:effectLst/>
                        </a:rPr>
                        <a:t>417.085.381</a:t>
                      </a:r>
                      <a:endParaRPr lang="pt-BR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51" marR="4851" marT="48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567.580.044</a:t>
                      </a:r>
                      <a:endParaRPr lang="pt-BR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51" marR="4851" marT="48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521.111.978</a:t>
                      </a:r>
                      <a:endParaRPr lang="pt-BR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51" marR="4851" marT="48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 dirty="0">
                          <a:effectLst/>
                        </a:rPr>
                        <a:t>543.338.087</a:t>
                      </a:r>
                      <a:endParaRPr lang="pt-BR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51" marR="4851" marT="48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469.375.525</a:t>
                      </a:r>
                      <a:endParaRPr lang="pt-BR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51" marR="4851" marT="4851" marB="0" anchor="ctr"/>
                </a:tc>
                <a:extLst>
                  <a:ext uri="{0D108BD9-81ED-4DB2-BD59-A6C34878D82A}">
                    <a16:rowId xmlns:a16="http://schemas.microsoft.com/office/drawing/2014/main" val="1780382057"/>
                  </a:ext>
                </a:extLst>
              </a:tr>
              <a:tr h="294413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Carnes de animais da espécie bovina, congeladas</a:t>
                      </a:r>
                      <a:endParaRPr lang="pt-BR" sz="1400" b="1" i="0" u="none" strike="noStrike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4851" marR="4851" marT="4851" marB="0" anchor="ctr">
                    <a:solidFill>
                      <a:srgbClr val="2791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207.428.836</a:t>
                      </a:r>
                      <a:endParaRPr lang="pt-BR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51" marR="4851" marT="48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 dirty="0">
                          <a:effectLst/>
                        </a:rPr>
                        <a:t>202.511.623</a:t>
                      </a:r>
                      <a:endParaRPr lang="pt-BR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51" marR="4851" marT="48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205.467.820</a:t>
                      </a:r>
                      <a:endParaRPr lang="pt-BR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51" marR="4851" marT="48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 dirty="0">
                          <a:effectLst/>
                        </a:rPr>
                        <a:t>239.073.172</a:t>
                      </a:r>
                      <a:endParaRPr lang="pt-BR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51" marR="4851" marT="48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210.734.142</a:t>
                      </a:r>
                      <a:endParaRPr lang="pt-BR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51" marR="4851" marT="4851" marB="0" anchor="ctr"/>
                </a:tc>
                <a:extLst>
                  <a:ext uri="{0D108BD9-81ED-4DB2-BD59-A6C34878D82A}">
                    <a16:rowId xmlns:a16="http://schemas.microsoft.com/office/drawing/2014/main" val="1569721975"/>
                  </a:ext>
                </a:extLst>
              </a:tr>
              <a:tr h="294413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Café, chá, mate e especiarias</a:t>
                      </a:r>
                      <a:endParaRPr lang="pt-BR" sz="1400" b="1" i="0" u="none" strike="noStrike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4851" marR="4851" marT="4851" marB="0" anchor="ctr">
                    <a:solidFill>
                      <a:srgbClr val="2791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160.023.030</a:t>
                      </a:r>
                      <a:endParaRPr lang="pt-BR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51" marR="4851" marT="48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224.329.164</a:t>
                      </a:r>
                      <a:endParaRPr lang="pt-BR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51" marR="4851" marT="48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257.450.334</a:t>
                      </a:r>
                      <a:endParaRPr lang="pt-BR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51" marR="4851" marT="48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 dirty="0">
                          <a:effectLst/>
                        </a:rPr>
                        <a:t>306.273.467</a:t>
                      </a:r>
                      <a:endParaRPr lang="pt-BR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51" marR="4851" marT="48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364.741.431</a:t>
                      </a:r>
                      <a:endParaRPr lang="pt-BR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51" marR="4851" marT="4851" marB="0" anchor="ctr"/>
                </a:tc>
                <a:extLst>
                  <a:ext uri="{0D108BD9-81ED-4DB2-BD59-A6C34878D82A}">
                    <a16:rowId xmlns:a16="http://schemas.microsoft.com/office/drawing/2014/main" val="29117783"/>
                  </a:ext>
                </a:extLst>
              </a:tr>
              <a:tr h="294413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Milho</a:t>
                      </a:r>
                      <a:endParaRPr lang="pt-BR" sz="1400" b="1" i="0" u="none" strike="noStrike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4851" marR="4851" marT="4851" marB="0" anchor="ctr">
                    <a:solidFill>
                      <a:srgbClr val="2791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105.183.140</a:t>
                      </a:r>
                      <a:endParaRPr lang="pt-BR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51" marR="4851" marT="48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71.272.862</a:t>
                      </a:r>
                      <a:endParaRPr lang="pt-BR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51" marR="4851" marT="48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 dirty="0">
                          <a:effectLst/>
                        </a:rPr>
                        <a:t>69.934.273</a:t>
                      </a:r>
                      <a:endParaRPr lang="pt-BR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51" marR="4851" marT="48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15.012.400</a:t>
                      </a:r>
                      <a:endParaRPr lang="pt-BR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51" marR="4851" marT="48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21.713.701</a:t>
                      </a:r>
                      <a:endParaRPr lang="pt-BR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51" marR="4851" marT="4851" marB="0" anchor="ctr"/>
                </a:tc>
                <a:extLst>
                  <a:ext uri="{0D108BD9-81ED-4DB2-BD59-A6C34878D82A}">
                    <a16:rowId xmlns:a16="http://schemas.microsoft.com/office/drawing/2014/main" val="3581566007"/>
                  </a:ext>
                </a:extLst>
              </a:tr>
              <a:tr h="294413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Outros metais comuns, </a:t>
                      </a:r>
                      <a:r>
                        <a:rPr lang="pt-BR" sz="1400" b="1" u="none" strike="noStrike" dirty="0" err="1">
                          <a:solidFill>
                            <a:schemeClr val="bg1"/>
                          </a:solidFill>
                          <a:effectLst/>
                        </a:rPr>
                        <a:t>ceramais</a:t>
                      </a:r>
                      <a:r>
                        <a:rPr lang="pt-BR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, obras dessas matérias</a:t>
                      </a:r>
                      <a:endParaRPr lang="pt-BR" sz="1400" b="1" i="0" u="none" strike="noStrike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4851" marR="4851" marT="4851" marB="0" anchor="ctr">
                    <a:solidFill>
                      <a:srgbClr val="2791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83.460.664</a:t>
                      </a:r>
                      <a:endParaRPr lang="pt-BR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51" marR="4851" marT="48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121.203.946</a:t>
                      </a:r>
                      <a:endParaRPr lang="pt-BR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51" marR="4851" marT="48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 dirty="0">
                          <a:effectLst/>
                        </a:rPr>
                        <a:t>168.713.813</a:t>
                      </a:r>
                      <a:endParaRPr lang="pt-BR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51" marR="4851" marT="48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 dirty="0">
                          <a:effectLst/>
                        </a:rPr>
                        <a:t>135.041.355</a:t>
                      </a:r>
                      <a:endParaRPr lang="pt-BR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51" marR="4851" marT="48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 dirty="0">
                          <a:effectLst/>
                        </a:rPr>
                        <a:t>127.025.173</a:t>
                      </a:r>
                      <a:endParaRPr lang="pt-BR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51" marR="4851" marT="4851" marB="0" anchor="ctr"/>
                </a:tc>
                <a:extLst>
                  <a:ext uri="{0D108BD9-81ED-4DB2-BD59-A6C34878D82A}">
                    <a16:rowId xmlns:a16="http://schemas.microsoft.com/office/drawing/2014/main" val="1163992343"/>
                  </a:ext>
                </a:extLst>
              </a:tr>
              <a:tr h="294413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Carnes de Aves</a:t>
                      </a:r>
                      <a:endParaRPr lang="pt-BR" sz="1400" b="1" i="0" u="none" strike="noStrike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4851" marR="4851" marT="4851" marB="0" anchor="ctr">
                    <a:solidFill>
                      <a:srgbClr val="2791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 dirty="0">
                          <a:effectLst/>
                        </a:rPr>
                        <a:t>62.682.505</a:t>
                      </a:r>
                      <a:endParaRPr lang="pt-BR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51" marR="4851" marT="48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65.659.924</a:t>
                      </a:r>
                      <a:endParaRPr lang="pt-BR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51" marR="4851" marT="48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 dirty="0">
                          <a:effectLst/>
                        </a:rPr>
                        <a:t>77.281.827</a:t>
                      </a:r>
                      <a:endParaRPr lang="pt-BR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51" marR="4851" marT="48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 dirty="0">
                          <a:effectLst/>
                        </a:rPr>
                        <a:t>43.363.909</a:t>
                      </a:r>
                      <a:endParaRPr lang="pt-BR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51" marR="4851" marT="48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 dirty="0">
                          <a:effectLst/>
                        </a:rPr>
                        <a:t>36.404.162</a:t>
                      </a:r>
                      <a:endParaRPr lang="pt-BR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51" marR="4851" marT="4851" marB="0" anchor="ctr"/>
                </a:tc>
                <a:extLst>
                  <a:ext uri="{0D108BD9-81ED-4DB2-BD59-A6C34878D82A}">
                    <a16:rowId xmlns:a16="http://schemas.microsoft.com/office/drawing/2014/main" val="3996363661"/>
                  </a:ext>
                </a:extLst>
              </a:tr>
              <a:tr h="294413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Hidrazina e hidroxilamina, outros óxidos, hidróxidos e peróxidos, de metais</a:t>
                      </a:r>
                      <a:endParaRPr lang="pt-BR" sz="1400" b="1" i="0" u="none" strike="noStrike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4851" marR="4851" marT="4851" marB="0" anchor="ctr">
                    <a:solidFill>
                      <a:srgbClr val="2791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59.015.006</a:t>
                      </a:r>
                      <a:endParaRPr lang="pt-BR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51" marR="4851" marT="48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75.247.855</a:t>
                      </a:r>
                      <a:endParaRPr lang="pt-BR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51" marR="4851" marT="48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 dirty="0">
                          <a:effectLst/>
                        </a:rPr>
                        <a:t>89.194.778</a:t>
                      </a:r>
                      <a:endParaRPr lang="pt-BR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51" marR="4851" marT="48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 dirty="0">
                          <a:effectLst/>
                        </a:rPr>
                        <a:t>55.567.138</a:t>
                      </a:r>
                      <a:endParaRPr lang="pt-BR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51" marR="4851" marT="48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 dirty="0">
                          <a:effectLst/>
                        </a:rPr>
                        <a:t>33.741.014</a:t>
                      </a:r>
                      <a:endParaRPr lang="pt-BR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51" marR="4851" marT="4851" marB="0" anchor="ctr"/>
                </a:tc>
                <a:extLst>
                  <a:ext uri="{0D108BD9-81ED-4DB2-BD59-A6C34878D82A}">
                    <a16:rowId xmlns:a16="http://schemas.microsoft.com/office/drawing/2014/main" val="4193585957"/>
                  </a:ext>
                </a:extLst>
              </a:tr>
              <a:tr h="294413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Óleo de soja</a:t>
                      </a:r>
                      <a:endParaRPr lang="pt-BR" sz="1400" b="1" i="0" u="none" strike="noStrike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4851" marR="4851" marT="4851" marB="0" anchor="ctr">
                    <a:solidFill>
                      <a:srgbClr val="2791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58.364.610</a:t>
                      </a:r>
                      <a:endParaRPr lang="pt-BR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51" marR="4851" marT="48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92.231.374</a:t>
                      </a:r>
                      <a:endParaRPr lang="pt-BR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51" marR="4851" marT="48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 dirty="0">
                          <a:effectLst/>
                        </a:rPr>
                        <a:t>72.525.221</a:t>
                      </a:r>
                      <a:endParaRPr lang="pt-BR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51" marR="4851" marT="48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18.752.466</a:t>
                      </a:r>
                      <a:endParaRPr lang="pt-BR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51" marR="4851" marT="48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37.593.404</a:t>
                      </a:r>
                      <a:endParaRPr lang="pt-BR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51" marR="4851" marT="4851" marB="0" anchor="ctr"/>
                </a:tc>
                <a:extLst>
                  <a:ext uri="{0D108BD9-81ED-4DB2-BD59-A6C34878D82A}">
                    <a16:rowId xmlns:a16="http://schemas.microsoft.com/office/drawing/2014/main" val="1611274351"/>
                  </a:ext>
                </a:extLst>
              </a:tr>
              <a:tr h="294413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Soja, mesmo triturada</a:t>
                      </a:r>
                      <a:endParaRPr lang="pt-BR" sz="1400" b="1" i="0" u="none" strike="noStrike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4851" marR="4851" marT="4851" marB="0" anchor="ctr">
                    <a:solidFill>
                      <a:srgbClr val="2791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57.614.989</a:t>
                      </a:r>
                      <a:endParaRPr lang="pt-BR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51" marR="4851" marT="48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 dirty="0">
                          <a:effectLst/>
                        </a:rPr>
                        <a:t>150.525.030</a:t>
                      </a:r>
                      <a:endParaRPr lang="pt-BR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51" marR="4851" marT="48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 dirty="0">
                          <a:effectLst/>
                        </a:rPr>
                        <a:t>155.164.586</a:t>
                      </a:r>
                      <a:endParaRPr lang="pt-BR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51" marR="4851" marT="48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 dirty="0">
                          <a:effectLst/>
                        </a:rPr>
                        <a:t>358.675.517</a:t>
                      </a:r>
                      <a:endParaRPr lang="pt-BR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51" marR="4851" marT="48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435.708.109</a:t>
                      </a:r>
                      <a:endParaRPr lang="pt-BR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51" marR="4851" marT="4851" marB="0" anchor="ctr"/>
                </a:tc>
                <a:extLst>
                  <a:ext uri="{0D108BD9-81ED-4DB2-BD59-A6C34878D82A}">
                    <a16:rowId xmlns:a16="http://schemas.microsoft.com/office/drawing/2014/main" val="2478087395"/>
                  </a:ext>
                </a:extLst>
              </a:tr>
              <a:tr h="294413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Tortas e outros resíduos sólidos da extração do óleo de soja</a:t>
                      </a:r>
                      <a:endParaRPr lang="pt-BR" sz="1400" b="1" i="0" u="none" strike="noStrike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4851" marR="4851" marT="4851" marB="0" anchor="ctr">
                    <a:solidFill>
                      <a:srgbClr val="2791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56.938.981</a:t>
                      </a:r>
                      <a:endParaRPr lang="pt-BR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51" marR="4851" marT="48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 dirty="0">
                          <a:effectLst/>
                        </a:rPr>
                        <a:t>130.415.746</a:t>
                      </a:r>
                      <a:endParaRPr lang="pt-BR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51" marR="4851" marT="48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 dirty="0">
                          <a:effectLst/>
                        </a:rPr>
                        <a:t>142.885.129</a:t>
                      </a:r>
                      <a:endParaRPr lang="pt-BR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51" marR="4851" marT="48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 dirty="0">
                          <a:effectLst/>
                        </a:rPr>
                        <a:t>158.563.202</a:t>
                      </a:r>
                      <a:endParaRPr lang="pt-BR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51" marR="4851" marT="48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241.419.870</a:t>
                      </a:r>
                      <a:endParaRPr lang="pt-BR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51" marR="4851" marT="4851" marB="0" anchor="ctr"/>
                </a:tc>
                <a:extLst>
                  <a:ext uri="{0D108BD9-81ED-4DB2-BD59-A6C34878D82A}">
                    <a16:rowId xmlns:a16="http://schemas.microsoft.com/office/drawing/2014/main" val="1424241153"/>
                  </a:ext>
                </a:extLst>
              </a:tr>
              <a:tr h="294413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Resíduos, da peneiração, moagem ou de outros tratamentos de cereais ou de leguminosas</a:t>
                      </a:r>
                      <a:endParaRPr lang="pt-BR" sz="1400" b="1" i="0" u="none" strike="noStrike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4851" marR="4851" marT="4851" marB="0" anchor="ctr">
                    <a:solidFill>
                      <a:srgbClr val="2791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52.420.740</a:t>
                      </a:r>
                      <a:endParaRPr lang="pt-BR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51" marR="4851" marT="48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 dirty="0">
                          <a:effectLst/>
                        </a:rPr>
                        <a:t>4.450.446</a:t>
                      </a:r>
                      <a:endParaRPr lang="pt-BR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51" marR="4851" marT="48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3.158.192</a:t>
                      </a:r>
                      <a:endParaRPr lang="pt-BR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51" marR="4851" marT="48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 dirty="0">
                          <a:effectLst/>
                        </a:rPr>
                        <a:t>2.503.724</a:t>
                      </a:r>
                      <a:endParaRPr lang="pt-BR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51" marR="4851" marT="48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 dirty="0">
                          <a:effectLst/>
                        </a:rPr>
                        <a:t>1.292.752</a:t>
                      </a:r>
                      <a:endParaRPr lang="pt-BR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51" marR="4851" marT="4851" marB="0" anchor="ctr"/>
                </a:tc>
                <a:extLst>
                  <a:ext uri="{0D108BD9-81ED-4DB2-BD59-A6C34878D82A}">
                    <a16:rowId xmlns:a16="http://schemas.microsoft.com/office/drawing/2014/main" val="2824159511"/>
                  </a:ext>
                </a:extLst>
              </a:tr>
              <a:tr h="294413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Carnes de animais da espécie bovina, frescas ou refrigeradas</a:t>
                      </a:r>
                      <a:endParaRPr lang="pt-BR" sz="1400" b="1" i="0" u="none" strike="noStrike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4851" marR="4851" marT="4851" marB="0" anchor="ctr">
                    <a:solidFill>
                      <a:srgbClr val="2791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43.307.819</a:t>
                      </a:r>
                      <a:endParaRPr lang="pt-BR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51" marR="4851" marT="48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 dirty="0">
                          <a:effectLst/>
                        </a:rPr>
                        <a:t>56.285.596</a:t>
                      </a:r>
                      <a:endParaRPr lang="pt-BR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51" marR="4851" marT="48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76.445.218</a:t>
                      </a:r>
                      <a:endParaRPr lang="pt-BR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51" marR="4851" marT="48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79.468.372</a:t>
                      </a:r>
                      <a:endParaRPr lang="pt-BR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51" marR="4851" marT="48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 dirty="0">
                          <a:effectLst/>
                        </a:rPr>
                        <a:t>80.066.485</a:t>
                      </a:r>
                      <a:endParaRPr lang="pt-BR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51" marR="4851" marT="4851" marB="0" anchor="ctr"/>
                </a:tc>
                <a:extLst>
                  <a:ext uri="{0D108BD9-81ED-4DB2-BD59-A6C34878D82A}">
                    <a16:rowId xmlns:a16="http://schemas.microsoft.com/office/drawing/2014/main" val="3856875627"/>
                  </a:ext>
                </a:extLst>
              </a:tr>
              <a:tr h="294413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Preparações alimentícias não especificadas nem compreendidas noutras posições</a:t>
                      </a:r>
                      <a:endParaRPr lang="pt-BR" sz="1400" b="1" i="0" u="none" strike="noStrike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4851" marR="4851" marT="4851" marB="0" anchor="ctr">
                    <a:solidFill>
                      <a:srgbClr val="2791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41.643.949</a:t>
                      </a:r>
                      <a:endParaRPr lang="pt-BR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51" marR="4851" marT="48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 dirty="0">
                          <a:effectLst/>
                        </a:rPr>
                        <a:t>97</a:t>
                      </a:r>
                      <a:endParaRPr lang="pt-BR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51" marR="4851" marT="48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 dirty="0">
                          <a:effectLst/>
                        </a:rPr>
                        <a:t>0</a:t>
                      </a:r>
                      <a:endParaRPr lang="pt-BR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51" marR="4851" marT="48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1.419.204</a:t>
                      </a:r>
                      <a:endParaRPr lang="pt-BR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51" marR="4851" marT="48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 dirty="0">
                          <a:effectLst/>
                        </a:rPr>
                        <a:t>1.944.482</a:t>
                      </a:r>
                      <a:endParaRPr lang="pt-BR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51" marR="4851" marT="4851" marB="0" anchor="ctr"/>
                </a:tc>
                <a:extLst>
                  <a:ext uri="{0D108BD9-81ED-4DB2-BD59-A6C34878D82A}">
                    <a16:rowId xmlns:a16="http://schemas.microsoft.com/office/drawing/2014/main" val="3544334188"/>
                  </a:ext>
                </a:extLst>
              </a:tr>
              <a:tr h="294413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Ácidos carboxílicos e seus derivados</a:t>
                      </a:r>
                      <a:endParaRPr lang="pt-BR" sz="1400" b="1" i="0" u="none" strike="noStrike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4851" marR="4851" marT="4851" marB="0" anchor="ctr">
                    <a:solidFill>
                      <a:srgbClr val="2791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18.949.355</a:t>
                      </a:r>
                      <a:endParaRPr lang="pt-BR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51" marR="4851" marT="48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16.384.977</a:t>
                      </a:r>
                      <a:endParaRPr lang="pt-BR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51" marR="4851" marT="48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 dirty="0">
                          <a:effectLst/>
                        </a:rPr>
                        <a:t>7.088.196</a:t>
                      </a:r>
                      <a:endParaRPr lang="pt-BR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51" marR="4851" marT="48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4.470.934</a:t>
                      </a:r>
                      <a:endParaRPr lang="pt-BR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51" marR="4851" marT="48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 dirty="0">
                          <a:effectLst/>
                        </a:rPr>
                        <a:t>4.607.386</a:t>
                      </a:r>
                      <a:endParaRPr lang="pt-BR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51" marR="4851" marT="4851" marB="0" anchor="ctr"/>
                </a:tc>
                <a:extLst>
                  <a:ext uri="{0D108BD9-81ED-4DB2-BD59-A6C34878D82A}">
                    <a16:rowId xmlns:a16="http://schemas.microsoft.com/office/drawing/2014/main" val="2518114657"/>
                  </a:ext>
                </a:extLst>
              </a:tr>
              <a:tr h="294413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Couros</a:t>
                      </a:r>
                      <a:endParaRPr lang="pt-BR" sz="1400" b="1" i="0" u="none" strike="noStrike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4851" marR="4851" marT="4851" marB="0" anchor="ctr">
                    <a:solidFill>
                      <a:srgbClr val="2791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13.159.792</a:t>
                      </a:r>
                      <a:endParaRPr lang="pt-BR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51" marR="4851" marT="48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59.766.958</a:t>
                      </a:r>
                      <a:endParaRPr lang="pt-BR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51" marR="4851" marT="48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75.234.350</a:t>
                      </a:r>
                      <a:endParaRPr lang="pt-BR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51" marR="4851" marT="48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 dirty="0">
                          <a:effectLst/>
                        </a:rPr>
                        <a:t>82.781.267</a:t>
                      </a:r>
                      <a:endParaRPr lang="pt-BR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51" marR="4851" marT="48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 dirty="0">
                          <a:effectLst/>
                        </a:rPr>
                        <a:t>107.181.401</a:t>
                      </a:r>
                      <a:endParaRPr lang="pt-BR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51" marR="4851" marT="4851" marB="0" anchor="ctr"/>
                </a:tc>
                <a:extLst>
                  <a:ext uri="{0D108BD9-81ED-4DB2-BD59-A6C34878D82A}">
                    <a16:rowId xmlns:a16="http://schemas.microsoft.com/office/drawing/2014/main" val="1624893812"/>
                  </a:ext>
                </a:extLst>
              </a:tr>
              <a:tr h="294413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Ferramentas pneumáticas, hidráulicas ou de motor (eléctrico ou não eléctrico) incorporado, de uso manual</a:t>
                      </a:r>
                      <a:endParaRPr lang="pt-BR" sz="1400" b="1" i="0" u="none" strike="noStrike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4851" marR="4851" marT="4851" marB="0" anchor="ctr">
                    <a:solidFill>
                      <a:srgbClr val="2791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12.487.388</a:t>
                      </a:r>
                      <a:endParaRPr lang="pt-BR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51" marR="4851" marT="48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10.745.023</a:t>
                      </a:r>
                      <a:endParaRPr lang="pt-BR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51" marR="4851" marT="48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3.988.848</a:t>
                      </a:r>
                      <a:endParaRPr lang="pt-BR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51" marR="4851" marT="48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 dirty="0">
                          <a:effectLst/>
                        </a:rPr>
                        <a:t>1.041.914</a:t>
                      </a:r>
                      <a:endParaRPr lang="pt-BR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51" marR="4851" marT="48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 dirty="0">
                          <a:effectLst/>
                        </a:rPr>
                        <a:t>1.879.103</a:t>
                      </a:r>
                      <a:endParaRPr lang="pt-BR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51" marR="4851" marT="4851" marB="0" anchor="ctr"/>
                </a:tc>
                <a:extLst>
                  <a:ext uri="{0D108BD9-81ED-4DB2-BD59-A6C34878D82A}">
                    <a16:rowId xmlns:a16="http://schemas.microsoft.com/office/drawing/2014/main" val="2238626503"/>
                  </a:ext>
                </a:extLst>
              </a:tr>
              <a:tr h="294413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Leite e nata, concentrados ou adicionados de açúcar ou de outros edulcorantes</a:t>
                      </a:r>
                      <a:endParaRPr lang="pt-BR" sz="1400" b="1" i="0" u="none" strike="noStrike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4851" marR="4851" marT="4851" marB="0" anchor="ctr">
                    <a:solidFill>
                      <a:srgbClr val="2791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12.332.339</a:t>
                      </a:r>
                      <a:endParaRPr lang="pt-BR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51" marR="4851" marT="48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0</a:t>
                      </a:r>
                      <a:endParaRPr lang="pt-BR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51" marR="4851" marT="48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0</a:t>
                      </a:r>
                      <a:endParaRPr lang="pt-BR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51" marR="4851" marT="48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0</a:t>
                      </a:r>
                      <a:endParaRPr lang="pt-BR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51" marR="4851" marT="48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 dirty="0">
                          <a:effectLst/>
                        </a:rPr>
                        <a:t>0</a:t>
                      </a:r>
                      <a:endParaRPr lang="pt-BR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51" marR="4851" marT="4851" marB="0" anchor="ctr"/>
                </a:tc>
                <a:extLst>
                  <a:ext uri="{0D108BD9-81ED-4DB2-BD59-A6C34878D82A}">
                    <a16:rowId xmlns:a16="http://schemas.microsoft.com/office/drawing/2014/main" val="3096929498"/>
                  </a:ext>
                </a:extLst>
              </a:tr>
              <a:tr h="294413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u="none" strike="noStrike" dirty="0" err="1">
                          <a:solidFill>
                            <a:schemeClr val="bg1"/>
                          </a:solidFill>
                          <a:effectLst/>
                        </a:rPr>
                        <a:t>Insecticidas</a:t>
                      </a:r>
                      <a:r>
                        <a:rPr lang="pt-BR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, </a:t>
                      </a:r>
                      <a:r>
                        <a:rPr lang="pt-BR" sz="1400" b="1" u="none" strike="noStrike" dirty="0" err="1">
                          <a:solidFill>
                            <a:schemeClr val="bg1"/>
                          </a:solidFill>
                          <a:effectLst/>
                        </a:rPr>
                        <a:t>rodenticidas</a:t>
                      </a:r>
                      <a:r>
                        <a:rPr lang="pt-BR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, fungicidas, herbicidas, inibidores de germinação e reguladores de crescimento para plantas</a:t>
                      </a:r>
                      <a:endParaRPr lang="pt-BR" sz="1400" b="1" i="0" u="none" strike="noStrike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4851" marR="4851" marT="4851" marB="0" anchor="ctr">
                    <a:solidFill>
                      <a:srgbClr val="2791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11.221.026</a:t>
                      </a:r>
                      <a:endParaRPr lang="pt-BR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51" marR="4851" marT="48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16.562.883</a:t>
                      </a:r>
                      <a:endParaRPr lang="pt-BR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51" marR="4851" marT="48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19.665.395</a:t>
                      </a:r>
                      <a:endParaRPr lang="pt-BR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51" marR="4851" marT="48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22.437.499</a:t>
                      </a:r>
                      <a:endParaRPr lang="pt-BR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51" marR="4851" marT="48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 dirty="0">
                          <a:effectLst/>
                        </a:rPr>
                        <a:t>26.775.046</a:t>
                      </a:r>
                      <a:endParaRPr lang="pt-BR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51" marR="4851" marT="4851" marB="0" anchor="ctr"/>
                </a:tc>
                <a:extLst>
                  <a:ext uri="{0D108BD9-81ED-4DB2-BD59-A6C34878D82A}">
                    <a16:rowId xmlns:a16="http://schemas.microsoft.com/office/drawing/2014/main" val="3763068050"/>
                  </a:ext>
                </a:extLst>
              </a:tr>
              <a:tr h="301263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Tripas, bexigas e estômagos de animais, exceto peixes, inteiros ou em pedaços, frescos, refrigerados, congelados, salgados, secos ou defumados</a:t>
                      </a:r>
                      <a:endParaRPr lang="pt-BR" sz="1400" b="1" i="0" u="none" strike="noStrike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4851" marR="4851" marT="4851" marB="0" anchor="ctr">
                    <a:solidFill>
                      <a:srgbClr val="2791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10.918.646</a:t>
                      </a:r>
                      <a:endParaRPr lang="pt-BR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51" marR="4851" marT="48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13.732.397</a:t>
                      </a:r>
                      <a:endParaRPr lang="pt-BR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51" marR="4851" marT="48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34.196.837</a:t>
                      </a:r>
                      <a:endParaRPr lang="pt-BR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51" marR="4851" marT="48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32.736.600</a:t>
                      </a:r>
                      <a:endParaRPr lang="pt-BR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51" marR="4851" marT="48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 dirty="0">
                          <a:effectLst/>
                        </a:rPr>
                        <a:t>31.902.087</a:t>
                      </a:r>
                      <a:endParaRPr lang="pt-BR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51" marR="4851" marT="4851" marB="0" anchor="ctr"/>
                </a:tc>
                <a:extLst>
                  <a:ext uri="{0D108BD9-81ED-4DB2-BD59-A6C34878D82A}">
                    <a16:rowId xmlns:a16="http://schemas.microsoft.com/office/drawing/2014/main" val="212384064"/>
                  </a:ext>
                </a:extLst>
              </a:tr>
            </a:tbl>
          </a:graphicData>
        </a:graphic>
      </p:graphicFrame>
      <p:sp>
        <p:nvSpPr>
          <p:cNvPr id="5" name="Retângulo 4"/>
          <p:cNvSpPr/>
          <p:nvPr/>
        </p:nvSpPr>
        <p:spPr>
          <a:xfrm>
            <a:off x="3175" y="0"/>
            <a:ext cx="12188825" cy="400110"/>
          </a:xfrm>
          <a:prstGeom prst="rect">
            <a:avLst/>
          </a:prstGeom>
          <a:solidFill>
            <a:srgbClr val="92D050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t-BR" sz="2000" b="1" dirty="0">
                <a:ln w="12700">
                  <a:noFill/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DADOS ECONÔMICOS DA REGIÃO</a:t>
            </a:r>
          </a:p>
        </p:txBody>
      </p:sp>
    </p:spTree>
    <p:extLst>
      <p:ext uri="{BB962C8B-B14F-4D97-AF65-F5344CB8AC3E}">
        <p14:creationId xmlns:p14="http://schemas.microsoft.com/office/powerpoint/2010/main" val="3222221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2640</TotalTime>
  <Words>943</Words>
  <Application>Microsoft Office PowerPoint</Application>
  <PresentationFormat>Widescreen</PresentationFormat>
  <Paragraphs>403</Paragraphs>
  <Slides>16</Slides>
  <Notes>1</Notes>
  <HiddenSlides>0</HiddenSlides>
  <MMClips>0</MMClips>
  <ScaleCrop>false</ScaleCrop>
  <HeadingPairs>
    <vt:vector size="6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16</vt:i4>
      </vt:variant>
    </vt:vector>
  </HeadingPairs>
  <TitlesOfParts>
    <vt:vector size="23" baseType="lpstr">
      <vt:lpstr>Arial</vt:lpstr>
      <vt:lpstr>Calibri</vt:lpstr>
      <vt:lpstr>Calibri Light</vt:lpstr>
      <vt:lpstr>Candara</vt:lpstr>
      <vt:lpstr>Century Gothic</vt:lpstr>
      <vt:lpstr>Estrangelo Edessa</vt:lpstr>
      <vt:lpstr>Office Theme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Principais Municípios Exportadores da Região</vt:lpstr>
      <vt:lpstr>Apresentação do PowerPoint</vt:lpstr>
      <vt:lpstr>Apresentação do PowerPoint</vt:lpstr>
      <vt:lpstr>Apresentação do PowerPoint</vt:lpstr>
      <vt:lpstr>20 principais empresas exportadoras da região – Volume de exportação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Copyright Notice</dc:title>
  <dc:creator>james</dc:creator>
  <cp:lastModifiedBy>José Luiz de Paula Neto</cp:lastModifiedBy>
  <cp:revision>602</cp:revision>
  <dcterms:created xsi:type="dcterms:W3CDTF">2016-09-28T22:08:47Z</dcterms:created>
  <dcterms:modified xsi:type="dcterms:W3CDTF">2018-04-27T01:01:05Z</dcterms:modified>
</cp:coreProperties>
</file>